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theme/theme1.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app.xml" ContentType="application/vnd.openxmlformats-officedocument.extended-properties+xml"/>
  <Override PartName="/docProps/core.xml" ContentType="application/vnd.openxmlformats-package.core-properties+xml"/>
  <Override PartName="/customXml/itemProps3.xml" ContentType="application/vnd.openxmlformats-officedocument.customXml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4.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69" r:id="rId1"/>
  </p:sldMasterIdLst>
  <p:sldIdLst>
    <p:sldId id="256" r:id="rId2"/>
    <p:sldId id="303" r:id="rId3"/>
    <p:sldId id="304" r:id="rId4"/>
    <p:sldId id="305" r:id="rId5"/>
    <p:sldId id="288" r:id="rId6"/>
    <p:sldId id="287" r:id="rId7"/>
    <p:sldId id="290" r:id="rId8"/>
    <p:sldId id="257" r:id="rId9"/>
    <p:sldId id="281" r:id="rId10"/>
    <p:sldId id="289" r:id="rId11"/>
    <p:sldId id="301" r:id="rId12"/>
    <p:sldId id="300" r:id="rId13"/>
    <p:sldId id="302" r:id="rId14"/>
    <p:sldId id="299" r:id="rId15"/>
    <p:sldId id="306" r:id="rId16"/>
    <p:sldId id="263" r:id="rId17"/>
    <p:sldId id="292" r:id="rId18"/>
    <p:sldId id="293" r:id="rId19"/>
    <p:sldId id="258" r:id="rId20"/>
    <p:sldId id="308" r:id="rId21"/>
    <p:sldId id="309" r:id="rId22"/>
    <p:sldId id="311" r:id="rId23"/>
    <p:sldId id="310" r:id="rId24"/>
    <p:sldId id="264" r:id="rId25"/>
    <p:sldId id="261" r:id="rId26"/>
    <p:sldId id="265" r:id="rId27"/>
    <p:sldId id="294" r:id="rId28"/>
    <p:sldId id="274" r:id="rId29"/>
    <p:sldId id="262" r:id="rId30"/>
    <p:sldId id="269" r:id="rId31"/>
    <p:sldId id="284" r:id="rId32"/>
    <p:sldId id="282" r:id="rId33"/>
    <p:sldId id="283" r:id="rId34"/>
    <p:sldId id="291" r:id="rId35"/>
    <p:sldId id="266" r:id="rId36"/>
    <p:sldId id="307" r:id="rId37"/>
    <p:sldId id="270" r:id="rId38"/>
    <p:sldId id="271" r:id="rId39"/>
    <p:sldId id="277" r:id="rId40"/>
    <p:sldId id="275" r:id="rId41"/>
    <p:sldId id="298" r:id="rId42"/>
    <p:sldId id="295" r:id="rId43"/>
    <p:sldId id="296" r:id="rId44"/>
    <p:sldId id="297" r:id="rId45"/>
    <p:sldId id="267" r:id="rId4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243"/>
    <p:restoredTop sz="95946"/>
  </p:normalViewPr>
  <p:slideViewPr>
    <p:cSldViewPr snapToGrid="0" snapToObjects="1">
      <p:cViewPr varScale="1">
        <p:scale>
          <a:sx n="111" d="100"/>
          <a:sy n="111" d="100"/>
        </p:scale>
        <p:origin x="978"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customXml" Target="../customXml/item3.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customXml" Target="../customXml/item2.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customXml" Target="../customXml/item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customXml" Target="../customXml/item4.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sp>
        <p:nvSpPr>
          <p:cNvPr id="7" name="Rectangle 6"/>
          <p:cNvSpPr/>
          <p:nvPr/>
        </p:nvSpPr>
        <p:spPr>
          <a:xfrm>
            <a:off x="0" y="761999"/>
            <a:ext cx="9141619"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270263" y="761999"/>
            <a:ext cx="2925318" cy="5334001"/>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69848" y="1298448"/>
            <a:ext cx="7315200" cy="3255264"/>
          </a:xfrm>
        </p:spPr>
        <p:txBody>
          <a:bodyPr anchor="b">
            <a:normAutofit/>
          </a:bodyPr>
          <a:lstStyle>
            <a:lvl1pPr algn="l">
              <a:defRPr sz="5900" spc="-100" baseline="0">
                <a:solidFill>
                  <a:srgbClr val="FFFFFF"/>
                </a:solidFill>
              </a:defRPr>
            </a:lvl1pPr>
          </a:lstStyle>
          <a:p>
            <a:r>
              <a:rPr lang="fr-FR"/>
              <a:t>Modifiez le style du titre</a:t>
            </a:r>
            <a:endParaRPr lang="en-US" dirty="0"/>
          </a:p>
        </p:txBody>
      </p:sp>
      <p:sp>
        <p:nvSpPr>
          <p:cNvPr id="3" name="Subtitle 2"/>
          <p:cNvSpPr>
            <a:spLocks noGrp="1"/>
          </p:cNvSpPr>
          <p:nvPr>
            <p:ph type="subTitle" idx="1"/>
          </p:nvPr>
        </p:nvSpPr>
        <p:spPr>
          <a:xfrm>
            <a:off x="1100015" y="4670246"/>
            <a:ext cx="7315200" cy="914400"/>
          </a:xfrm>
        </p:spPr>
        <p:txBody>
          <a:bodyPr anchor="t">
            <a:normAutofit/>
          </a:bodyPr>
          <a:lstStyle>
            <a:lvl1pPr marL="0" indent="0" algn="l">
              <a:buNone/>
              <a:defRPr sz="2200" cap="none" spc="0" baseline="0">
                <a:solidFill>
                  <a:schemeClr val="accent1">
                    <a:lumMod val="20000"/>
                    <a:lumOff val="80000"/>
                  </a:schemeClr>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12/1/2025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‹N°›</a:t>
            </a:fld>
            <a:endParaRPr lang="en-US" dirty="0"/>
          </a:p>
        </p:txBody>
      </p:sp>
    </p:spTree>
    <p:extLst>
      <p:ext uri="{BB962C8B-B14F-4D97-AF65-F5344CB8AC3E}">
        <p14:creationId xmlns:p14="http://schemas.microsoft.com/office/powerpoint/2010/main" val="3391093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Modifier les styles du texte du masque
Deuxième niveau
Troisième niveau
Quatrième niveau
Cinquième niveau</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12/1/2025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‹N°›</a:t>
            </a:fld>
            <a:endParaRPr lang="en-US" dirty="0"/>
          </a:p>
        </p:txBody>
      </p:sp>
    </p:spTree>
    <p:extLst>
      <p:ext uri="{BB962C8B-B14F-4D97-AF65-F5344CB8AC3E}">
        <p14:creationId xmlns:p14="http://schemas.microsoft.com/office/powerpoint/2010/main" val="21745695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3867912" y="1298448"/>
            <a:ext cx="7315200" cy="3255264"/>
          </a:xfrm>
        </p:spPr>
        <p:txBody>
          <a:bodyPr anchor="b">
            <a:normAutofit/>
          </a:bodyPr>
          <a:lstStyle>
            <a:lvl1pPr>
              <a:defRPr sz="5900" b="0" spc="-100" baseline="0">
                <a:solidFill>
                  <a:schemeClr val="tx1">
                    <a:lumMod val="65000"/>
                    <a:lumOff val="35000"/>
                  </a:schemeClr>
                </a:solidFill>
              </a:defRPr>
            </a:lvl1pPr>
          </a:lstStyle>
          <a:p>
            <a:r>
              <a:rPr lang="fr-FR"/>
              <a:t>Modifiez le style du titre</a:t>
            </a:r>
            <a:endParaRPr lang="en-US" dirty="0"/>
          </a:p>
        </p:txBody>
      </p:sp>
      <p:sp>
        <p:nvSpPr>
          <p:cNvPr id="3" name="Text Placeholder 2"/>
          <p:cNvSpPr>
            <a:spLocks noGrp="1"/>
          </p:cNvSpPr>
          <p:nvPr>
            <p:ph type="body" idx="1"/>
          </p:nvPr>
        </p:nvSpPr>
        <p:spPr>
          <a:xfrm>
            <a:off x="3886200" y="4672584"/>
            <a:ext cx="7315200" cy="914400"/>
          </a:xfrm>
        </p:spPr>
        <p:txBody>
          <a:bodyPr anchor="t">
            <a:normAutofit/>
          </a:bodyPr>
          <a:lstStyle>
            <a:lvl1pPr marL="0" indent="0">
              <a:buNone/>
              <a:defRPr sz="2200" cap="none" spc="0" baseline="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Modifier les styles du texte du masque
Deuxième niveau
Troisième niveau
Quatrième niveau
Cinquième niveau</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12/1/2025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‹N°›</a:t>
            </a:fld>
            <a:endParaRPr lang="en-US" dirty="0"/>
          </a:p>
        </p:txBody>
      </p:sp>
    </p:spTree>
    <p:extLst>
      <p:ext uri="{BB962C8B-B14F-4D97-AF65-F5344CB8AC3E}">
        <p14:creationId xmlns:p14="http://schemas.microsoft.com/office/powerpoint/2010/main" val="36529001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3867912"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fr-FR"/>
              <a:t>Modifier les styles du texte du masque
Deuxième niveau
Troisième niveau
Quatrième niveau
Cinquième niveau</a:t>
            </a:r>
            <a:endParaRPr lang="en-US" dirty="0"/>
          </a:p>
        </p:txBody>
      </p:sp>
      <p:sp>
        <p:nvSpPr>
          <p:cNvPr id="4" name="Content Placeholder 3"/>
          <p:cNvSpPr>
            <a:spLocks noGrp="1"/>
          </p:cNvSpPr>
          <p:nvPr>
            <p:ph sz="half" idx="2"/>
          </p:nvPr>
        </p:nvSpPr>
        <p:spPr>
          <a:xfrm>
            <a:off x="7818120"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fr-FR"/>
              <a:t>Modifier les styles du texte du masque
Deuxième niveau
Troisième niveau
Quatrième niveau
Cinquième niveau</a:t>
            </a:r>
            <a:endParaRPr lang="en-US" dirty="0"/>
          </a:p>
        </p:txBody>
      </p:sp>
      <p:sp>
        <p:nvSpPr>
          <p:cNvPr id="8" name="Date Placeholder 7"/>
          <p:cNvSpPr>
            <a:spLocks noGrp="1"/>
          </p:cNvSpPr>
          <p:nvPr>
            <p:ph type="dt" sz="half" idx="10"/>
          </p:nvPr>
        </p:nvSpPr>
        <p:spPr/>
        <p:txBody>
          <a:bodyPr/>
          <a:lstStyle/>
          <a:p>
            <a:fld id="{48A87A34-81AB-432B-8DAE-1953F412C126}" type="datetimeFigureOut">
              <a:rPr lang="en-US" smtClean="0"/>
              <a:t>12/1/2025</a:t>
            </a:fld>
            <a:endParaRPr lang="en-US" dirty="0"/>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6D22F896-40B5-4ADD-8801-0D06FADFA095}" type="slidenum">
              <a:rPr lang="en-US" smtClean="0"/>
              <a:t>‹N°›</a:t>
            </a:fld>
            <a:endParaRPr lang="en-US" dirty="0"/>
          </a:p>
        </p:txBody>
      </p:sp>
    </p:spTree>
    <p:extLst>
      <p:ext uri="{BB962C8B-B14F-4D97-AF65-F5344CB8AC3E}">
        <p14:creationId xmlns:p14="http://schemas.microsoft.com/office/powerpoint/2010/main" val="31129664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fr-FR"/>
              <a:t>Modifiez le style du titre</a:t>
            </a:r>
            <a:endParaRPr lang="en-US" dirty="0"/>
          </a:p>
        </p:txBody>
      </p:sp>
      <p:sp>
        <p:nvSpPr>
          <p:cNvPr id="3" name="Text Placeholder 2"/>
          <p:cNvSpPr>
            <a:spLocks noGrp="1"/>
          </p:cNvSpPr>
          <p:nvPr>
            <p:ph type="body" idx="1"/>
          </p:nvPr>
        </p:nvSpPr>
        <p:spPr>
          <a:xfrm>
            <a:off x="3867912" y="1023586"/>
            <a:ext cx="3474720" cy="807720"/>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
Deuxième niveau
Troisième niveau
Quatrième niveau
Cinquième niveau</a:t>
            </a:r>
            <a:endParaRPr lang="en-US" dirty="0"/>
          </a:p>
        </p:txBody>
      </p:sp>
      <p:sp>
        <p:nvSpPr>
          <p:cNvPr id="4" name="Content Placeholder 3"/>
          <p:cNvSpPr>
            <a:spLocks noGrp="1"/>
          </p:cNvSpPr>
          <p:nvPr>
            <p:ph sz="half" idx="2"/>
          </p:nvPr>
        </p:nvSpPr>
        <p:spPr>
          <a:xfrm>
            <a:off x="3867912"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fr-FR"/>
              <a:t>Modifier les styles du texte du masque
Deuxième niveau
Troisième niveau
Quatrième niveau
Cinquième niveau</a:t>
            </a:r>
            <a:endParaRPr lang="en-US" dirty="0"/>
          </a:p>
        </p:txBody>
      </p:sp>
      <p:sp>
        <p:nvSpPr>
          <p:cNvPr id="5" name="Text Placeholder 4"/>
          <p:cNvSpPr>
            <a:spLocks noGrp="1"/>
          </p:cNvSpPr>
          <p:nvPr>
            <p:ph type="body" sz="quarter" idx="3"/>
          </p:nvPr>
        </p:nvSpPr>
        <p:spPr>
          <a:xfrm>
            <a:off x="7818463" y="1023586"/>
            <a:ext cx="3474720" cy="813171"/>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
Deuxième niveau
Troisième niveau
Quatrième niveau
Cinquième niveau</a:t>
            </a:r>
            <a:endParaRPr lang="en-US" dirty="0"/>
          </a:p>
        </p:txBody>
      </p:sp>
      <p:sp>
        <p:nvSpPr>
          <p:cNvPr id="6" name="Content Placeholder 5"/>
          <p:cNvSpPr>
            <a:spLocks noGrp="1"/>
          </p:cNvSpPr>
          <p:nvPr>
            <p:ph sz="quarter" idx="4"/>
          </p:nvPr>
        </p:nvSpPr>
        <p:spPr>
          <a:xfrm>
            <a:off x="7818463"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fr-FR"/>
              <a:t>Modifier les styles du texte du masque
Deuxième niveau
Troisième niveau
Quatrième niveau
Cinquième niveau</a:t>
            </a:r>
            <a:endParaRPr lang="en-US" dirty="0"/>
          </a:p>
        </p:txBody>
      </p:sp>
      <p:sp>
        <p:nvSpPr>
          <p:cNvPr id="2" name="Date Placeholder 1"/>
          <p:cNvSpPr>
            <a:spLocks noGrp="1"/>
          </p:cNvSpPr>
          <p:nvPr>
            <p:ph type="dt" sz="half" idx="10"/>
          </p:nvPr>
        </p:nvSpPr>
        <p:spPr/>
        <p:txBody>
          <a:bodyPr/>
          <a:lstStyle/>
          <a:p>
            <a:fld id="{48A87A34-81AB-432B-8DAE-1953F412C126}" type="datetimeFigureOut">
              <a:rPr lang="en-US" smtClean="0"/>
              <a:t>12/1/2025</a:t>
            </a:fld>
            <a:endParaRPr lang="en-US" dirty="0"/>
          </a:p>
        </p:txBody>
      </p:sp>
      <p:sp>
        <p:nvSpPr>
          <p:cNvPr id="11" name="Footer Placeholder 10"/>
          <p:cNvSpPr>
            <a:spLocks noGrp="1"/>
          </p:cNvSpPr>
          <p:nvPr>
            <p:ph type="ftr" sz="quarter" idx="11"/>
          </p:nvPr>
        </p:nvSpPr>
        <p:spPr/>
        <p:txBody>
          <a:bodyPr/>
          <a:lstStyle/>
          <a:p>
            <a:endParaRPr lang="en-US" dirty="0"/>
          </a:p>
        </p:txBody>
      </p:sp>
      <p:sp>
        <p:nvSpPr>
          <p:cNvPr id="12" name="Slide Number Placeholder 11"/>
          <p:cNvSpPr>
            <a:spLocks noGrp="1"/>
          </p:cNvSpPr>
          <p:nvPr>
            <p:ph type="sldNum" sz="quarter" idx="12"/>
          </p:nvPr>
        </p:nvSpPr>
        <p:spPr/>
        <p:txBody>
          <a:bodyPr/>
          <a:lstStyle/>
          <a:p>
            <a:fld id="{6D22F896-40B5-4ADD-8801-0D06FADFA095}" type="slidenum">
              <a:rPr lang="en-US" smtClean="0"/>
              <a:t>‹N°›</a:t>
            </a:fld>
            <a:endParaRPr lang="en-US" dirty="0"/>
          </a:p>
        </p:txBody>
      </p:sp>
    </p:spTree>
    <p:extLst>
      <p:ext uri="{BB962C8B-B14F-4D97-AF65-F5344CB8AC3E}">
        <p14:creationId xmlns:p14="http://schemas.microsoft.com/office/powerpoint/2010/main" val="14501680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fr-FR"/>
              <a:t>Modifiez le style du titre</a:t>
            </a:r>
            <a:endParaRPr lang="en-US" dirty="0"/>
          </a:p>
        </p:txBody>
      </p:sp>
      <p:sp>
        <p:nvSpPr>
          <p:cNvPr id="2" name="Date Placeholder 1"/>
          <p:cNvSpPr>
            <a:spLocks noGrp="1"/>
          </p:cNvSpPr>
          <p:nvPr>
            <p:ph type="dt" sz="half" idx="10"/>
          </p:nvPr>
        </p:nvSpPr>
        <p:spPr/>
        <p:txBody>
          <a:bodyPr/>
          <a:lstStyle/>
          <a:p>
            <a:fld id="{48A87A34-81AB-432B-8DAE-1953F412C126}" type="datetimeFigureOut">
              <a:rPr lang="en-US" smtClean="0"/>
              <a:t>12/1/2025</a:t>
            </a:fld>
            <a:endParaRPr lang="en-US" dirty="0"/>
          </a:p>
        </p:txBody>
      </p:sp>
      <p:sp>
        <p:nvSpPr>
          <p:cNvPr id="7" name="Footer Placeholder 6"/>
          <p:cNvSpPr>
            <a:spLocks noGrp="1"/>
          </p:cNvSpPr>
          <p:nvPr>
            <p:ph type="ftr" sz="quarter" idx="11"/>
          </p:nvPr>
        </p:nvSpPr>
        <p:spPr/>
        <p:txBody>
          <a:bodyPr/>
          <a:lstStyle/>
          <a:p>
            <a:endParaRPr lang="en-US" dirty="0"/>
          </a:p>
        </p:txBody>
      </p:sp>
      <p:sp>
        <p:nvSpPr>
          <p:cNvPr id="8" name="Slide Number Placeholder 7"/>
          <p:cNvSpPr>
            <a:spLocks noGrp="1"/>
          </p:cNvSpPr>
          <p:nvPr>
            <p:ph type="sldNum" sz="quarter" idx="12"/>
          </p:nvPr>
        </p:nvSpPr>
        <p:spPr/>
        <p:txBody>
          <a:bodyPr/>
          <a:lstStyle/>
          <a:p>
            <a:fld id="{6D22F896-40B5-4ADD-8801-0D06FADFA095}" type="slidenum">
              <a:rPr lang="en-US" smtClean="0"/>
              <a:t>‹N°›</a:t>
            </a:fld>
            <a:endParaRPr lang="en-US" dirty="0"/>
          </a:p>
        </p:txBody>
      </p:sp>
    </p:spTree>
    <p:extLst>
      <p:ext uri="{BB962C8B-B14F-4D97-AF65-F5344CB8AC3E}">
        <p14:creationId xmlns:p14="http://schemas.microsoft.com/office/powerpoint/2010/main" val="33716272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Vide">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48A87A34-81AB-432B-8DAE-1953F412C126}" type="datetimeFigureOut">
              <a:rPr lang="en-US" smtClean="0"/>
              <a:t>12/1/2025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‹N°›</a:t>
            </a:fld>
            <a:endParaRPr lang="en-US" dirty="0"/>
          </a:p>
        </p:txBody>
      </p:sp>
    </p:spTree>
    <p:extLst>
      <p:ext uri="{BB962C8B-B14F-4D97-AF65-F5344CB8AC3E}">
        <p14:creationId xmlns:p14="http://schemas.microsoft.com/office/powerpoint/2010/main" val="17429789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baseline="0"/>
            </a:lvl1pPr>
          </a:lstStyle>
          <a:p>
            <a:r>
              <a:rPr lang="fr-FR"/>
              <a:t>Modifiez le style du titre</a:t>
            </a:r>
            <a:endParaRPr lang="en-US" dirty="0"/>
          </a:p>
        </p:txBody>
      </p:sp>
      <p:sp>
        <p:nvSpPr>
          <p:cNvPr id="3" name="Content Placeholder 2"/>
          <p:cNvSpPr>
            <a:spLocks noGrp="1"/>
          </p:cNvSpPr>
          <p:nvPr>
            <p:ph idx="1"/>
          </p:nvPr>
        </p:nvSpPr>
        <p:spPr>
          <a:xfrm>
            <a:off x="3867912" y="868680"/>
            <a:ext cx="731520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fr-FR"/>
              <a:t>Modifier les styles du texte du masque
Deuxième niveau
Troisième niveau
Quatrième niveau
Cinquième niveau</a:t>
            </a:r>
            <a:endParaRPr lang="en-US" dirty="0"/>
          </a:p>
        </p:txBody>
      </p:sp>
      <p:sp>
        <p:nvSpPr>
          <p:cNvPr id="4" name="Text Placeholder 3"/>
          <p:cNvSpPr>
            <a:spLocks noGrp="1"/>
          </p:cNvSpPr>
          <p:nvPr>
            <p:ph type="body" sz="half" idx="2"/>
          </p:nvPr>
        </p:nvSpPr>
        <p:spPr>
          <a:xfrm>
            <a:off x="256032" y="3494176"/>
            <a:ext cx="2834640" cy="2321990"/>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Modifier les styles du texte du masque
Deuxième niveau
Troisième niveau
Quatrième niveau
Cinquième niveau</a:t>
            </a:r>
            <a:endParaRPr lang="en-US" dirty="0"/>
          </a:p>
        </p:txBody>
      </p:sp>
      <p:sp>
        <p:nvSpPr>
          <p:cNvPr id="8" name="Date Placeholder 7"/>
          <p:cNvSpPr>
            <a:spLocks noGrp="1"/>
          </p:cNvSpPr>
          <p:nvPr>
            <p:ph type="dt" sz="half" idx="10"/>
          </p:nvPr>
        </p:nvSpPr>
        <p:spPr/>
        <p:txBody>
          <a:bodyPr/>
          <a:lstStyle/>
          <a:p>
            <a:fld id="{48A87A34-81AB-432B-8DAE-1953F412C126}" type="datetimeFigureOut">
              <a:rPr lang="en-US" smtClean="0"/>
              <a:t>12/1/2025</a:t>
            </a:fld>
            <a:endParaRPr lang="en-US" dirty="0"/>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6D22F896-40B5-4ADD-8801-0D06FADFA095}" type="slidenum">
              <a:rPr lang="en-US" smtClean="0"/>
              <a:t>‹N°›</a:t>
            </a:fld>
            <a:endParaRPr lang="en-US" dirty="0"/>
          </a:p>
        </p:txBody>
      </p:sp>
    </p:spTree>
    <p:extLst>
      <p:ext uri="{BB962C8B-B14F-4D97-AF65-F5344CB8AC3E}">
        <p14:creationId xmlns:p14="http://schemas.microsoft.com/office/powerpoint/2010/main" val="36823744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a:lvl1pPr>
          </a:lstStyle>
          <a:p>
            <a:r>
              <a:rPr lang="fr-FR"/>
              <a:t>Modifiez le style du titre</a:t>
            </a:r>
            <a:endParaRPr lang="en-US" dirty="0"/>
          </a:p>
        </p:txBody>
      </p:sp>
      <p:sp>
        <p:nvSpPr>
          <p:cNvPr id="3" name="Picture Placeholder 2"/>
          <p:cNvSpPr>
            <a:spLocks noGrp="1" noChangeAspect="1"/>
          </p:cNvSpPr>
          <p:nvPr>
            <p:ph type="pic" idx="1"/>
          </p:nvPr>
        </p:nvSpPr>
        <p:spPr>
          <a:xfrm>
            <a:off x="3570644" y="767419"/>
            <a:ext cx="8115230" cy="5330952"/>
          </a:xfrm>
          <a:solidFill>
            <a:schemeClr val="bg1">
              <a:lumMod val="75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256032" y="3493008"/>
            <a:ext cx="2834640" cy="2322576"/>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Modifier les styles du texte du masque
Deuxième niveau
Troisième niveau
Quatrième niveau
Cinquième niveau</a:t>
            </a:r>
            <a:endParaRPr lang="en-US" dirty="0"/>
          </a:p>
        </p:txBody>
      </p:sp>
      <p:sp>
        <p:nvSpPr>
          <p:cNvPr id="8" name="Date Placeholder 7"/>
          <p:cNvSpPr>
            <a:spLocks noGrp="1"/>
          </p:cNvSpPr>
          <p:nvPr>
            <p:ph type="dt" sz="half" idx="10"/>
          </p:nvPr>
        </p:nvSpPr>
        <p:spPr/>
        <p:txBody>
          <a:bodyPr/>
          <a:lstStyle/>
          <a:p>
            <a:fld id="{48A87A34-81AB-432B-8DAE-1953F412C126}" type="datetimeFigureOut">
              <a:rPr lang="en-US" smtClean="0"/>
              <a:t>12/1/2025</a:t>
            </a:fld>
            <a:endParaRPr lang="en-US" dirty="0"/>
          </a:p>
        </p:txBody>
      </p:sp>
      <p:sp>
        <p:nvSpPr>
          <p:cNvPr id="9" name="Footer Placeholder 8"/>
          <p:cNvSpPr>
            <a:spLocks noGrp="1"/>
          </p:cNvSpPr>
          <p:nvPr>
            <p:ph type="ftr" sz="quarter" idx="11"/>
          </p:nvPr>
        </p:nvSpPr>
        <p:spPr>
          <a:xfrm>
            <a:off x="3499101" y="6356350"/>
            <a:ext cx="5911517" cy="365125"/>
          </a:xfrm>
        </p:spPr>
        <p:txBody>
          <a:bodyPr/>
          <a:lstStyle/>
          <a:p>
            <a:endParaRPr lang="en-US" dirty="0"/>
          </a:p>
        </p:txBody>
      </p:sp>
      <p:sp>
        <p:nvSpPr>
          <p:cNvPr id="10" name="Slide Number Placeholder 9"/>
          <p:cNvSpPr>
            <a:spLocks noGrp="1"/>
          </p:cNvSpPr>
          <p:nvPr>
            <p:ph type="sldNum" sz="quarter" idx="12"/>
          </p:nvPr>
        </p:nvSpPr>
        <p:spPr/>
        <p:txBody>
          <a:bodyPr/>
          <a:lstStyle/>
          <a:p>
            <a:fld id="{6D22F896-40B5-4ADD-8801-0D06FADFA095}" type="slidenum">
              <a:rPr lang="en-US" smtClean="0"/>
              <a:t>‹N°›</a:t>
            </a:fld>
            <a:endParaRPr lang="en-US" dirty="0"/>
          </a:p>
        </p:txBody>
      </p:sp>
    </p:spTree>
    <p:extLst>
      <p:ext uri="{BB962C8B-B14F-4D97-AF65-F5344CB8AC3E}">
        <p14:creationId xmlns:p14="http://schemas.microsoft.com/office/powerpoint/2010/main" val="39901171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nchor="t"/>
          <a:lstStyle/>
          <a:p>
            <a:pPr lvl="0"/>
            <a:r>
              <a:rPr lang="fr-FR"/>
              <a:t>Modifier les styles du texte du masque
Deuxième niveau
Troisième niveau
Quatrième niveau
Cinquième niveau</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smtClean="0"/>
              <a:t>12/1/2025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t>‹N°›</a:t>
            </a:fld>
            <a:endParaRPr lang="en-US" dirty="0"/>
          </a:p>
        </p:txBody>
      </p:sp>
    </p:spTree>
    <p:extLst>
      <p:ext uri="{BB962C8B-B14F-4D97-AF65-F5344CB8AC3E}">
        <p14:creationId xmlns:p14="http://schemas.microsoft.com/office/powerpoint/2010/main" val="25459896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81000" y="990600"/>
            <a:ext cx="2819400" cy="4953000"/>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3867912" y="868680"/>
            <a:ext cx="7315200" cy="5120640"/>
          </a:xfrm>
        </p:spPr>
        <p:txBody>
          <a:bodyPr vert="eaVert" anchor="t"/>
          <a:lstStyle/>
          <a:p>
            <a:pPr lvl="0"/>
            <a:r>
              <a:rPr lang="fr-FR"/>
              <a:t>Modifier les styles du texte du masque
Deuxième niveau
Troisième niveau
Quatrième niveau
Cinquième niveau</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smtClean="0"/>
              <a:t>12/1/2025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t>‹N°›</a:t>
            </a:fld>
            <a:endParaRPr lang="en-US" dirty="0"/>
          </a:p>
        </p:txBody>
      </p:sp>
    </p:spTree>
    <p:extLst>
      <p:ext uri="{BB962C8B-B14F-4D97-AF65-F5344CB8AC3E}">
        <p14:creationId xmlns:p14="http://schemas.microsoft.com/office/powerpoint/2010/main" val="27382688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758952"/>
            <a:ext cx="3443590" cy="5330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252919" y="1123837"/>
            <a:ext cx="2947482" cy="4601183"/>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8" name="Rectangle 37"/>
          <p:cNvSpPr/>
          <p:nvPr/>
        </p:nvSpPr>
        <p:spPr>
          <a:xfrm>
            <a:off x="11815864"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Text Placeholder 2"/>
          <p:cNvSpPr>
            <a:spLocks noGrp="1"/>
          </p:cNvSpPr>
          <p:nvPr>
            <p:ph type="body" idx="1"/>
          </p:nvPr>
        </p:nvSpPr>
        <p:spPr>
          <a:xfrm>
            <a:off x="3869268" y="864108"/>
            <a:ext cx="7315200" cy="5120640"/>
          </a:xfrm>
          <a:prstGeom prst="rect">
            <a:avLst/>
          </a:prstGeom>
        </p:spPr>
        <p:txBody>
          <a:bodyPr vert="horz" lIns="91440" tIns="45720" rIns="91440" bIns="45720" rtlCol="0" anchor="ctr">
            <a:normAutofit/>
          </a:bodyPr>
          <a:lstStyle/>
          <a:p>
            <a:pPr lvl="0"/>
            <a:r>
              <a:rPr lang="fr-FR"/>
              <a:t>Modifier les styles du texte du masque
Deuxième niveau
Troisième niveau
Quatrième niveau
Cinquième niveau</a:t>
            </a:r>
            <a:endParaRPr lang="en-US" dirty="0"/>
          </a:p>
        </p:txBody>
      </p:sp>
      <p:sp>
        <p:nvSpPr>
          <p:cNvPr id="4" name="Date Placeholder 3"/>
          <p:cNvSpPr>
            <a:spLocks noGrp="1"/>
          </p:cNvSpPr>
          <p:nvPr>
            <p:ph type="dt" sz="half" idx="2"/>
          </p:nvPr>
        </p:nvSpPr>
        <p:spPr>
          <a:xfrm>
            <a:off x="262465" y="6356350"/>
            <a:ext cx="2743200"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fld id="{48A87A34-81AB-432B-8DAE-1953F412C126}" type="datetimeFigureOut">
              <a:rPr lang="en-US" smtClean="0"/>
              <a:pPr/>
              <a:t>12/1/2025</a:t>
            </a:fld>
            <a:endParaRPr lang="en-US" dirty="0"/>
          </a:p>
        </p:txBody>
      </p:sp>
      <p:sp>
        <p:nvSpPr>
          <p:cNvPr id="5" name="Footer Placeholder 4"/>
          <p:cNvSpPr>
            <a:spLocks noGrp="1"/>
          </p:cNvSpPr>
          <p:nvPr>
            <p:ph type="ftr" sz="quarter" idx="3"/>
          </p:nvPr>
        </p:nvSpPr>
        <p:spPr>
          <a:xfrm>
            <a:off x="3869268" y="6356350"/>
            <a:ext cx="5911517"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endParaRPr lang="en-US" dirty="0"/>
          </a:p>
        </p:txBody>
      </p:sp>
      <p:sp>
        <p:nvSpPr>
          <p:cNvPr id="6" name="Slide Number Placeholder 5"/>
          <p:cNvSpPr>
            <a:spLocks noGrp="1"/>
          </p:cNvSpPr>
          <p:nvPr>
            <p:ph type="sldNum" sz="quarter" idx="4"/>
          </p:nvPr>
        </p:nvSpPr>
        <p:spPr>
          <a:xfrm>
            <a:off x="10634135" y="6356350"/>
            <a:ext cx="1530927" cy="365125"/>
          </a:xfrm>
          <a:prstGeom prst="rect">
            <a:avLst/>
          </a:prstGeom>
        </p:spPr>
        <p:txBody>
          <a:bodyPr vert="horz" lIns="91440" tIns="45720" rIns="91440" bIns="45720" rtlCol="0" anchor="ctr"/>
          <a:lstStyle>
            <a:lvl1pPr algn="r">
              <a:defRPr sz="1200" b="1">
                <a:solidFill>
                  <a:schemeClr val="accent1"/>
                </a:solidFill>
              </a:defRPr>
            </a:lvl1pPr>
          </a:lstStyle>
          <a:p>
            <a:fld id="{6D22F896-40B5-4ADD-8801-0D06FADFA095}" type="slidenum">
              <a:rPr lang="en-US" smtClean="0"/>
              <a:pPr/>
              <a:t>‹N°›</a:t>
            </a:fld>
            <a:endParaRPr lang="en-US" dirty="0"/>
          </a:p>
        </p:txBody>
      </p:sp>
    </p:spTree>
    <p:extLst>
      <p:ext uri="{BB962C8B-B14F-4D97-AF65-F5344CB8AC3E}">
        <p14:creationId xmlns:p14="http://schemas.microsoft.com/office/powerpoint/2010/main" val="1569946803"/>
      </p:ext>
    </p:extLst>
  </p:cSld>
  <p:clrMap bg1="lt1" tx1="dk1" bg2="lt2" tx2="dk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Lst>
  <p:txStyles>
    <p:titleStyle>
      <a:lvl1pPr algn="l" defTabSz="914400" rtl="0" eaLnBrk="1" latinLnBrk="0" hangingPunct="1">
        <a:lnSpc>
          <a:spcPct val="90000"/>
        </a:lnSpc>
        <a:spcBef>
          <a:spcPct val="0"/>
        </a:spcBef>
        <a:buNone/>
        <a:defRPr sz="3600" kern="1200" spc="-60" baseline="0">
          <a:solidFill>
            <a:srgbClr val="FFFFFF"/>
          </a:solid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png"/><Relationship Id="rId1" Type="http://schemas.openxmlformats.org/officeDocument/2006/relationships/slideLayout" Target="../slideLayouts/slideLayout6.xml"/><Relationship Id="rId4" Type="http://schemas.openxmlformats.org/officeDocument/2006/relationships/image" Target="../media/image5.png"/></Relationships>
</file>

<file path=ppt/slides/_rels/slide24.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4.jpg"/><Relationship Id="rId4" Type="http://schemas.openxmlformats.org/officeDocument/2006/relationships/image" Target="../media/image5.png"/></Relationships>
</file>

<file path=ppt/slides/_rels/slide25.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0.jpg"/><Relationship Id="rId1" Type="http://schemas.openxmlformats.org/officeDocument/2006/relationships/slideLayout" Target="../slideLayouts/slideLayout7.xml"/><Relationship Id="rId6" Type="http://schemas.openxmlformats.org/officeDocument/2006/relationships/image" Target="../media/image9.jpg"/><Relationship Id="rId5" Type="http://schemas.openxmlformats.org/officeDocument/2006/relationships/image" Target="../media/image12.jpg"/><Relationship Id="rId4" Type="http://schemas.openxmlformats.org/officeDocument/2006/relationships/image" Target="../media/image11.jpg"/></Relationships>
</file>

<file path=ppt/slides/_rels/slide31.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11.jpg"/><Relationship Id="rId1" Type="http://schemas.openxmlformats.org/officeDocument/2006/relationships/slideLayout" Target="../slideLayouts/slideLayout7.xml"/><Relationship Id="rId4" Type="http://schemas.openxmlformats.org/officeDocument/2006/relationships/image" Target="../media/image9.jpg"/></Relationships>
</file>

<file path=ppt/slides/_rels/slide32.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11.jpg"/><Relationship Id="rId1" Type="http://schemas.openxmlformats.org/officeDocument/2006/relationships/slideLayout" Target="../slideLayouts/slideLayout7.xml"/><Relationship Id="rId4" Type="http://schemas.openxmlformats.org/officeDocument/2006/relationships/image" Target="../media/image9.jpg"/></Relationships>
</file>

<file path=ppt/slides/_rels/slide33.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11.jpg"/><Relationship Id="rId1" Type="http://schemas.openxmlformats.org/officeDocument/2006/relationships/slideLayout" Target="../slideLayouts/slideLayout7.xml"/><Relationship Id="rId4" Type="http://schemas.openxmlformats.org/officeDocument/2006/relationships/image" Target="../media/image9.jp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34807D9-DA42-8641-9A0D-54C56E1AAD6E}"/>
              </a:ext>
            </a:extLst>
          </p:cNvPr>
          <p:cNvSpPr>
            <a:spLocks noGrp="1"/>
          </p:cNvSpPr>
          <p:nvPr>
            <p:ph type="ctrTitle"/>
          </p:nvPr>
        </p:nvSpPr>
        <p:spPr>
          <a:xfrm>
            <a:off x="0" y="2798618"/>
            <a:ext cx="9177399" cy="2022763"/>
          </a:xfrm>
        </p:spPr>
        <p:txBody>
          <a:bodyPr>
            <a:normAutofit fontScale="90000"/>
          </a:bodyPr>
          <a:lstStyle/>
          <a:p>
            <a:pPr algn="ctr"/>
            <a:br>
              <a:rPr lang="fr-FR" dirty="0"/>
            </a:br>
            <a:r>
              <a:rPr lang="fr-FR" dirty="0">
                <a:solidFill>
                  <a:schemeClr val="tx1">
                    <a:lumMod val="95000"/>
                    <a:lumOff val="5000"/>
                  </a:schemeClr>
                </a:solidFill>
              </a:rPr>
              <a:t>4 </a:t>
            </a:r>
            <a:r>
              <a:rPr lang="fr-FR" sz="6600" dirty="0">
                <a:solidFill>
                  <a:schemeClr val="tx1">
                    <a:lumMod val="95000"/>
                    <a:lumOff val="5000"/>
                  </a:schemeClr>
                </a:solidFill>
              </a:rPr>
              <a:t>définitions</a:t>
            </a:r>
            <a:br>
              <a:rPr lang="fr-FR" sz="6600" dirty="0"/>
            </a:br>
            <a:endParaRPr lang="fr-FR" sz="6600" dirty="0"/>
          </a:p>
        </p:txBody>
      </p:sp>
    </p:spTree>
    <p:extLst>
      <p:ext uri="{BB962C8B-B14F-4D97-AF65-F5344CB8AC3E}">
        <p14:creationId xmlns:p14="http://schemas.microsoft.com/office/powerpoint/2010/main" val="30879223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FFD42B5B-D21A-8749-AFD2-F19E3F52688D}"/>
              </a:ext>
            </a:extLst>
          </p:cNvPr>
          <p:cNvSpPr txBox="1"/>
          <p:nvPr/>
        </p:nvSpPr>
        <p:spPr>
          <a:xfrm>
            <a:off x="1765004" y="3104708"/>
            <a:ext cx="6187912" cy="646331"/>
          </a:xfrm>
          <a:prstGeom prst="rect">
            <a:avLst/>
          </a:prstGeom>
          <a:noFill/>
        </p:spPr>
        <p:txBody>
          <a:bodyPr wrap="none" rtlCol="0">
            <a:spAutoFit/>
          </a:bodyPr>
          <a:lstStyle/>
          <a:p>
            <a:r>
              <a:rPr lang="fr-FR" sz="3600" dirty="0">
                <a:solidFill>
                  <a:schemeClr val="tx1">
                    <a:lumMod val="95000"/>
                    <a:lumOff val="5000"/>
                  </a:schemeClr>
                </a:solidFill>
              </a:rPr>
              <a:t>C’est quoi une définition ? </a:t>
            </a:r>
          </a:p>
        </p:txBody>
      </p:sp>
    </p:spTree>
    <p:extLst>
      <p:ext uri="{BB962C8B-B14F-4D97-AF65-F5344CB8AC3E}">
        <p14:creationId xmlns:p14="http://schemas.microsoft.com/office/powerpoint/2010/main" val="11951034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0C18FDD8-1E40-E94D-BB1A-E333E413C446}"/>
              </a:ext>
            </a:extLst>
          </p:cNvPr>
          <p:cNvSpPr txBox="1"/>
          <p:nvPr/>
        </p:nvSpPr>
        <p:spPr>
          <a:xfrm>
            <a:off x="680484" y="2360428"/>
            <a:ext cx="7867859" cy="646331"/>
          </a:xfrm>
          <a:prstGeom prst="rect">
            <a:avLst/>
          </a:prstGeom>
          <a:noFill/>
        </p:spPr>
        <p:txBody>
          <a:bodyPr wrap="none" rtlCol="0">
            <a:spAutoFit/>
          </a:bodyPr>
          <a:lstStyle/>
          <a:p>
            <a:r>
              <a:rPr lang="fr-FR" sz="3600" dirty="0">
                <a:solidFill>
                  <a:schemeClr val="tx1">
                    <a:lumMod val="95000"/>
                    <a:lumOff val="5000"/>
                  </a:schemeClr>
                </a:solidFill>
              </a:rPr>
              <a:t>C’est donner </a:t>
            </a:r>
            <a:r>
              <a:rPr lang="fr-FR" sz="3600" b="1" dirty="0">
                <a:solidFill>
                  <a:schemeClr val="tx1">
                    <a:lumMod val="95000"/>
                    <a:lumOff val="5000"/>
                  </a:schemeClr>
                </a:solidFill>
              </a:rPr>
              <a:t>des caractéristiques</a:t>
            </a:r>
            <a:r>
              <a:rPr lang="fr-FR" sz="3600" dirty="0">
                <a:solidFill>
                  <a:schemeClr val="tx1">
                    <a:lumMod val="95000"/>
                    <a:lumOff val="5000"/>
                  </a:schemeClr>
                </a:solidFill>
              </a:rPr>
              <a:t>.</a:t>
            </a:r>
          </a:p>
        </p:txBody>
      </p:sp>
      <p:sp>
        <p:nvSpPr>
          <p:cNvPr id="3" name="ZoneTexte 2">
            <a:extLst>
              <a:ext uri="{FF2B5EF4-FFF2-40B4-BE49-F238E27FC236}">
                <a16:creationId xmlns:a16="http://schemas.microsoft.com/office/drawing/2014/main" id="{3A30F383-DD03-4E42-A082-6FB724F6D5F3}"/>
              </a:ext>
            </a:extLst>
          </p:cNvPr>
          <p:cNvSpPr txBox="1"/>
          <p:nvPr/>
        </p:nvSpPr>
        <p:spPr>
          <a:xfrm>
            <a:off x="1913860" y="4763387"/>
            <a:ext cx="9639177" cy="646331"/>
          </a:xfrm>
          <a:prstGeom prst="rect">
            <a:avLst/>
          </a:prstGeom>
          <a:noFill/>
        </p:spPr>
        <p:txBody>
          <a:bodyPr wrap="none" rtlCol="0">
            <a:spAutoFit/>
          </a:bodyPr>
          <a:lstStyle/>
          <a:p>
            <a:r>
              <a:rPr lang="fr-FR" sz="3600" dirty="0">
                <a:solidFill>
                  <a:schemeClr val="tx1">
                    <a:lumMod val="95000"/>
                    <a:lumOff val="5000"/>
                  </a:schemeClr>
                </a:solidFill>
                <a:latin typeface="+mj-lt"/>
              </a:rPr>
              <a:t>Exemple: donne la définition d’un poisson</a:t>
            </a:r>
            <a:r>
              <a:rPr lang="fr-FR" dirty="0">
                <a:solidFill>
                  <a:schemeClr val="tx1">
                    <a:lumMod val="95000"/>
                    <a:lumOff val="5000"/>
                  </a:schemeClr>
                </a:solidFill>
              </a:rPr>
              <a:t>. </a:t>
            </a:r>
          </a:p>
        </p:txBody>
      </p:sp>
    </p:spTree>
    <p:extLst>
      <p:ext uri="{BB962C8B-B14F-4D97-AF65-F5344CB8AC3E}">
        <p14:creationId xmlns:p14="http://schemas.microsoft.com/office/powerpoint/2010/main" val="20258990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1165CF2B-871A-9247-964B-479370BBD288}"/>
              </a:ext>
            </a:extLst>
          </p:cNvPr>
          <p:cNvPicPr/>
          <p:nvPr/>
        </p:nvPicPr>
        <p:blipFill>
          <a:blip r:embed="rId2">
            <a:biLevel thresh="25000"/>
            <a:extLst>
              <a:ext uri="{28A0092B-C50C-407E-A947-70E740481C1C}">
                <a14:useLocalDpi xmlns:a14="http://schemas.microsoft.com/office/drawing/2010/main" val="0"/>
              </a:ext>
            </a:extLst>
          </a:blip>
          <a:stretch>
            <a:fillRect/>
          </a:stretch>
        </p:blipFill>
        <p:spPr>
          <a:xfrm>
            <a:off x="851887" y="1008665"/>
            <a:ext cx="5081079" cy="4966832"/>
          </a:xfrm>
          <a:prstGeom prst="rect">
            <a:avLst/>
          </a:prstGeom>
        </p:spPr>
      </p:pic>
      <p:sp>
        <p:nvSpPr>
          <p:cNvPr id="4" name="ZoneTexte 3">
            <a:extLst>
              <a:ext uri="{FF2B5EF4-FFF2-40B4-BE49-F238E27FC236}">
                <a16:creationId xmlns:a16="http://schemas.microsoft.com/office/drawing/2014/main" id="{EDD30880-57F9-4541-948C-C81E13EA7D68}"/>
              </a:ext>
            </a:extLst>
          </p:cNvPr>
          <p:cNvSpPr txBox="1"/>
          <p:nvPr/>
        </p:nvSpPr>
        <p:spPr>
          <a:xfrm>
            <a:off x="6859649" y="2065386"/>
            <a:ext cx="4370107" cy="2308324"/>
          </a:xfrm>
          <a:prstGeom prst="rect">
            <a:avLst/>
          </a:prstGeom>
          <a:noFill/>
        </p:spPr>
        <p:txBody>
          <a:bodyPr wrap="none" rtlCol="0">
            <a:spAutoFit/>
          </a:bodyPr>
          <a:lstStyle/>
          <a:p>
            <a:r>
              <a:rPr lang="fr-FR" sz="3600" dirty="0">
                <a:solidFill>
                  <a:schemeClr val="tx1">
                    <a:lumMod val="95000"/>
                    <a:lumOff val="5000"/>
                  </a:schemeClr>
                </a:solidFill>
              </a:rPr>
              <a:t>Animal aquatique </a:t>
            </a:r>
          </a:p>
          <a:p>
            <a:r>
              <a:rPr lang="fr-FR" sz="3600" dirty="0">
                <a:solidFill>
                  <a:schemeClr val="tx1">
                    <a:lumMod val="95000"/>
                    <a:lumOff val="5000"/>
                  </a:schemeClr>
                </a:solidFill>
              </a:rPr>
              <a:t>vertébré muni </a:t>
            </a:r>
          </a:p>
          <a:p>
            <a:r>
              <a:rPr lang="fr-FR" sz="3600" dirty="0">
                <a:solidFill>
                  <a:schemeClr val="tx1">
                    <a:lumMod val="95000"/>
                    <a:lumOff val="5000"/>
                  </a:schemeClr>
                </a:solidFill>
              </a:rPr>
              <a:t>de nageoires </a:t>
            </a:r>
          </a:p>
          <a:p>
            <a:r>
              <a:rPr lang="fr-FR" sz="3600" dirty="0">
                <a:solidFill>
                  <a:schemeClr val="tx1">
                    <a:lumMod val="95000"/>
                    <a:lumOff val="5000"/>
                  </a:schemeClr>
                </a:solidFill>
              </a:rPr>
              <a:t>et de branchies. </a:t>
            </a:r>
          </a:p>
        </p:txBody>
      </p:sp>
      <p:sp>
        <p:nvSpPr>
          <p:cNvPr id="5" name="ZoneTexte 4">
            <a:extLst>
              <a:ext uri="{FF2B5EF4-FFF2-40B4-BE49-F238E27FC236}">
                <a16:creationId xmlns:a16="http://schemas.microsoft.com/office/drawing/2014/main" id="{2487C297-79AF-C140-BFDA-7EDC7B619626}"/>
              </a:ext>
            </a:extLst>
          </p:cNvPr>
          <p:cNvSpPr txBox="1"/>
          <p:nvPr/>
        </p:nvSpPr>
        <p:spPr>
          <a:xfrm>
            <a:off x="8063346" y="6411005"/>
            <a:ext cx="2828018" cy="276999"/>
          </a:xfrm>
          <a:prstGeom prst="rect">
            <a:avLst/>
          </a:prstGeom>
          <a:noFill/>
        </p:spPr>
        <p:txBody>
          <a:bodyPr wrap="none" rtlCol="0">
            <a:spAutoFit/>
          </a:bodyPr>
          <a:lstStyle/>
          <a:p>
            <a:r>
              <a:rPr lang="fr-FR" sz="1200" dirty="0">
                <a:solidFill>
                  <a:schemeClr val="tx1">
                    <a:lumMod val="95000"/>
                    <a:lumOff val="5000"/>
                  </a:schemeClr>
                </a:solidFill>
                <a:latin typeface="+mj-lt"/>
              </a:rPr>
              <a:t>Selon le dictionnaire Robert mobile</a:t>
            </a:r>
          </a:p>
        </p:txBody>
      </p:sp>
    </p:spTree>
    <p:extLst>
      <p:ext uri="{BB962C8B-B14F-4D97-AF65-F5344CB8AC3E}">
        <p14:creationId xmlns:p14="http://schemas.microsoft.com/office/powerpoint/2010/main" val="15253776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017E461-5B42-854B-809C-32DCC7861194}"/>
              </a:ext>
            </a:extLst>
          </p:cNvPr>
          <p:cNvSpPr>
            <a:spLocks noGrp="1"/>
          </p:cNvSpPr>
          <p:nvPr>
            <p:ph type="title"/>
          </p:nvPr>
        </p:nvSpPr>
        <p:spPr/>
        <p:txBody>
          <a:bodyPr/>
          <a:lstStyle/>
          <a:p>
            <a:r>
              <a:rPr lang="fr-FR" dirty="0">
                <a:solidFill>
                  <a:schemeClr val="tx1">
                    <a:lumMod val="95000"/>
                    <a:lumOff val="5000"/>
                  </a:schemeClr>
                </a:solidFill>
              </a:rPr>
              <a:t>Plan </a:t>
            </a:r>
            <a:r>
              <a:rPr lang="fr-FR" b="1" dirty="0">
                <a:solidFill>
                  <a:schemeClr val="tx1">
                    <a:lumMod val="95000"/>
                    <a:lumOff val="5000"/>
                  </a:schemeClr>
                </a:solidFill>
              </a:rPr>
              <a:t>des définitions</a:t>
            </a:r>
            <a:br>
              <a:rPr lang="fr-FR" b="1" dirty="0">
                <a:solidFill>
                  <a:schemeClr val="tx1">
                    <a:lumMod val="95000"/>
                    <a:lumOff val="5000"/>
                  </a:schemeClr>
                </a:solidFill>
              </a:rPr>
            </a:br>
            <a:r>
              <a:rPr lang="fr-FR" dirty="0">
                <a:solidFill>
                  <a:schemeClr val="tx1">
                    <a:lumMod val="95000"/>
                    <a:lumOff val="5000"/>
                  </a:schemeClr>
                </a:solidFill>
              </a:rPr>
              <a:t>utiles pour </a:t>
            </a:r>
            <a:br>
              <a:rPr lang="fr-FR" dirty="0">
                <a:solidFill>
                  <a:schemeClr val="tx1">
                    <a:lumMod val="95000"/>
                    <a:lumOff val="5000"/>
                  </a:schemeClr>
                </a:solidFill>
              </a:rPr>
            </a:br>
            <a:r>
              <a:rPr lang="fr-FR" dirty="0">
                <a:solidFill>
                  <a:schemeClr val="tx1">
                    <a:lumMod val="95000"/>
                    <a:lumOff val="5000"/>
                  </a:schemeClr>
                </a:solidFill>
              </a:rPr>
              <a:t>ESA</a:t>
            </a:r>
          </a:p>
        </p:txBody>
      </p:sp>
      <p:sp>
        <p:nvSpPr>
          <p:cNvPr id="3" name="Rectangle 2">
            <a:extLst>
              <a:ext uri="{FF2B5EF4-FFF2-40B4-BE49-F238E27FC236}">
                <a16:creationId xmlns:a16="http://schemas.microsoft.com/office/drawing/2014/main" id="{7D7FA073-188B-904A-9198-C0D6D5D6F8D7}"/>
              </a:ext>
            </a:extLst>
          </p:cNvPr>
          <p:cNvSpPr/>
          <p:nvPr/>
        </p:nvSpPr>
        <p:spPr>
          <a:xfrm>
            <a:off x="3807656" y="1439269"/>
            <a:ext cx="6096000" cy="3970318"/>
          </a:xfrm>
          <a:prstGeom prst="rect">
            <a:avLst/>
          </a:prstGeom>
        </p:spPr>
        <p:txBody>
          <a:bodyPr>
            <a:spAutoFit/>
          </a:bodyPr>
          <a:lstStyle/>
          <a:p>
            <a:r>
              <a:rPr lang="fr-FR" sz="3600" dirty="0">
                <a:solidFill>
                  <a:schemeClr val="tx1">
                    <a:lumMod val="95000"/>
                    <a:lumOff val="5000"/>
                  </a:schemeClr>
                </a:solidFill>
              </a:rPr>
              <a:t>La cognition</a:t>
            </a:r>
          </a:p>
          <a:p>
            <a:endParaRPr lang="fr-FR" sz="3600" dirty="0">
              <a:solidFill>
                <a:schemeClr val="tx1">
                  <a:lumMod val="95000"/>
                  <a:lumOff val="5000"/>
                </a:schemeClr>
              </a:solidFill>
            </a:endParaRPr>
          </a:p>
          <a:p>
            <a:r>
              <a:rPr lang="fr-FR" sz="3600" dirty="0">
                <a:solidFill>
                  <a:schemeClr val="tx1">
                    <a:lumMod val="95000"/>
                    <a:lumOff val="5000"/>
                  </a:schemeClr>
                </a:solidFill>
              </a:rPr>
              <a:t>Les processus </a:t>
            </a:r>
            <a:r>
              <a:rPr lang="fr-FR" sz="1600" dirty="0">
                <a:solidFill>
                  <a:schemeClr val="tx1">
                    <a:lumMod val="95000"/>
                    <a:lumOff val="5000"/>
                  </a:schemeClr>
                </a:solidFill>
              </a:rPr>
              <a:t>cognitifs</a:t>
            </a:r>
          </a:p>
          <a:p>
            <a:endParaRPr lang="fr-FR" sz="3600" dirty="0">
              <a:solidFill>
                <a:schemeClr val="tx1">
                  <a:lumMod val="95000"/>
                  <a:lumOff val="5000"/>
                </a:schemeClr>
              </a:solidFill>
            </a:endParaRPr>
          </a:p>
          <a:p>
            <a:r>
              <a:rPr lang="fr-FR" sz="3600" dirty="0">
                <a:solidFill>
                  <a:schemeClr val="tx1">
                    <a:lumMod val="95000"/>
                    <a:lumOff val="5000"/>
                  </a:schemeClr>
                </a:solidFill>
              </a:rPr>
              <a:t>Les procédures</a:t>
            </a:r>
          </a:p>
          <a:p>
            <a:endParaRPr lang="fr-FR" sz="3600" dirty="0">
              <a:solidFill>
                <a:schemeClr val="tx1">
                  <a:lumMod val="95000"/>
                  <a:lumOff val="5000"/>
                </a:schemeClr>
              </a:solidFill>
            </a:endParaRPr>
          </a:p>
          <a:p>
            <a:r>
              <a:rPr lang="fr-FR" sz="3600" dirty="0">
                <a:solidFill>
                  <a:schemeClr val="tx1">
                    <a:lumMod val="95000"/>
                    <a:lumOff val="5000"/>
                  </a:schemeClr>
                </a:solidFill>
              </a:rPr>
              <a:t>Les stratégies</a:t>
            </a:r>
          </a:p>
        </p:txBody>
      </p:sp>
    </p:spTree>
    <p:extLst>
      <p:ext uri="{BB962C8B-B14F-4D97-AF65-F5344CB8AC3E}">
        <p14:creationId xmlns:p14="http://schemas.microsoft.com/office/powerpoint/2010/main" val="38157621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01094C0-6D64-D94F-B7CC-06E23A390DAD}"/>
              </a:ext>
            </a:extLst>
          </p:cNvPr>
          <p:cNvSpPr>
            <a:spLocks noGrp="1"/>
          </p:cNvSpPr>
          <p:nvPr>
            <p:ph type="title"/>
          </p:nvPr>
        </p:nvSpPr>
        <p:spPr/>
        <p:txBody>
          <a:bodyPr/>
          <a:lstStyle/>
          <a:p>
            <a:r>
              <a:rPr lang="fr-FR" dirty="0">
                <a:solidFill>
                  <a:schemeClr val="tx1">
                    <a:lumMod val="95000"/>
                    <a:lumOff val="5000"/>
                  </a:schemeClr>
                </a:solidFill>
              </a:rPr>
              <a:t>Objectifs</a:t>
            </a:r>
          </a:p>
        </p:txBody>
      </p:sp>
      <p:sp>
        <p:nvSpPr>
          <p:cNvPr id="3" name="Espace réservé du contenu 2">
            <a:extLst>
              <a:ext uri="{FF2B5EF4-FFF2-40B4-BE49-F238E27FC236}">
                <a16:creationId xmlns:a16="http://schemas.microsoft.com/office/drawing/2014/main" id="{7373EB90-4935-2843-A7DA-E4A42EBC88FA}"/>
              </a:ext>
            </a:extLst>
          </p:cNvPr>
          <p:cNvSpPr>
            <a:spLocks noGrp="1"/>
          </p:cNvSpPr>
          <p:nvPr>
            <p:ph idx="1"/>
          </p:nvPr>
        </p:nvSpPr>
        <p:spPr>
          <a:xfrm>
            <a:off x="3869268" y="864108"/>
            <a:ext cx="7671568" cy="5120640"/>
          </a:xfrm>
        </p:spPr>
        <p:txBody>
          <a:bodyPr/>
          <a:lstStyle/>
          <a:p>
            <a:pPr marL="0" indent="0">
              <a:buNone/>
            </a:pPr>
            <a:r>
              <a:rPr lang="fr-FR" sz="3600" dirty="0">
                <a:solidFill>
                  <a:schemeClr val="tx1">
                    <a:lumMod val="95000"/>
                    <a:lumOff val="5000"/>
                  </a:schemeClr>
                </a:solidFill>
              </a:rPr>
              <a:t>Découvrir </a:t>
            </a:r>
            <a:r>
              <a:rPr lang="fr-FR" sz="3600" b="1" dirty="0">
                <a:solidFill>
                  <a:schemeClr val="tx1">
                    <a:lumMod val="95000"/>
                    <a:lumOff val="5000"/>
                  </a:schemeClr>
                </a:solidFill>
              </a:rPr>
              <a:t>quatre nouveaux mots</a:t>
            </a:r>
          </a:p>
          <a:p>
            <a:pPr marL="0" indent="0" algn="ctr">
              <a:buNone/>
            </a:pPr>
            <a:r>
              <a:rPr lang="fr-FR" sz="1200" b="1" dirty="0">
                <a:solidFill>
                  <a:schemeClr val="tx1">
                    <a:lumMod val="95000"/>
                    <a:lumOff val="5000"/>
                  </a:schemeClr>
                </a:solidFill>
              </a:rPr>
              <a:t>(un peu compliqué à première vue ; )</a:t>
            </a:r>
          </a:p>
          <a:p>
            <a:pPr marL="0" indent="0">
              <a:buNone/>
            </a:pPr>
            <a:endParaRPr lang="fr-FR" sz="3600" dirty="0">
              <a:solidFill>
                <a:schemeClr val="tx1">
                  <a:lumMod val="95000"/>
                  <a:lumOff val="5000"/>
                </a:schemeClr>
              </a:solidFill>
            </a:endParaRPr>
          </a:p>
          <a:p>
            <a:pPr marL="0" indent="0" algn="ctr">
              <a:buNone/>
            </a:pPr>
            <a:r>
              <a:rPr lang="fr-FR" sz="3600" dirty="0">
                <a:solidFill>
                  <a:schemeClr val="tx1">
                    <a:lumMod val="95000"/>
                    <a:lumOff val="5000"/>
                  </a:schemeClr>
                </a:solidFill>
              </a:rPr>
              <a:t>Est-ce que tu rappelles lesquels ? </a:t>
            </a:r>
          </a:p>
          <a:p>
            <a:pPr marL="0" indent="0" algn="ctr">
              <a:buNone/>
            </a:pPr>
            <a:r>
              <a:rPr lang="fr-FR" sz="1200" dirty="0">
                <a:solidFill>
                  <a:schemeClr val="tx1">
                    <a:lumMod val="95000"/>
                    <a:lumOff val="5000"/>
                  </a:schemeClr>
                </a:solidFill>
              </a:rPr>
              <a:t>(Ils sont écrits sur la slide d’avant)</a:t>
            </a:r>
          </a:p>
        </p:txBody>
      </p:sp>
    </p:spTree>
    <p:extLst>
      <p:ext uri="{BB962C8B-B14F-4D97-AF65-F5344CB8AC3E}">
        <p14:creationId xmlns:p14="http://schemas.microsoft.com/office/powerpoint/2010/main" val="110920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4B7677F-EFCB-C14D-BF73-D8CBB60D8E2D}"/>
              </a:ext>
            </a:extLst>
          </p:cNvPr>
          <p:cNvSpPr/>
          <p:nvPr/>
        </p:nvSpPr>
        <p:spPr>
          <a:xfrm>
            <a:off x="4117145" y="1414532"/>
            <a:ext cx="6096000" cy="3970318"/>
          </a:xfrm>
          <a:prstGeom prst="rect">
            <a:avLst/>
          </a:prstGeom>
        </p:spPr>
        <p:txBody>
          <a:bodyPr>
            <a:spAutoFit/>
          </a:bodyPr>
          <a:lstStyle/>
          <a:p>
            <a:r>
              <a:rPr lang="fr-FR" sz="3600" dirty="0">
                <a:solidFill>
                  <a:schemeClr val="tx1">
                    <a:lumMod val="95000"/>
                    <a:lumOff val="5000"/>
                  </a:schemeClr>
                </a:solidFill>
              </a:rPr>
              <a:t>La cognition</a:t>
            </a:r>
          </a:p>
          <a:p>
            <a:endParaRPr lang="fr-FR" sz="3600" dirty="0">
              <a:solidFill>
                <a:schemeClr val="tx1">
                  <a:lumMod val="95000"/>
                  <a:lumOff val="5000"/>
                </a:schemeClr>
              </a:solidFill>
            </a:endParaRPr>
          </a:p>
          <a:p>
            <a:r>
              <a:rPr lang="fr-FR" sz="3600" dirty="0">
                <a:solidFill>
                  <a:schemeClr val="tx1">
                    <a:lumMod val="95000"/>
                    <a:lumOff val="5000"/>
                  </a:schemeClr>
                </a:solidFill>
              </a:rPr>
              <a:t>Les processus </a:t>
            </a:r>
            <a:r>
              <a:rPr lang="fr-FR" sz="1600" dirty="0">
                <a:solidFill>
                  <a:schemeClr val="tx1">
                    <a:lumMod val="95000"/>
                    <a:lumOff val="5000"/>
                  </a:schemeClr>
                </a:solidFill>
              </a:rPr>
              <a:t>cognitifs</a:t>
            </a:r>
          </a:p>
          <a:p>
            <a:endParaRPr lang="fr-FR" sz="3600" dirty="0">
              <a:solidFill>
                <a:schemeClr val="tx1">
                  <a:lumMod val="95000"/>
                  <a:lumOff val="5000"/>
                </a:schemeClr>
              </a:solidFill>
            </a:endParaRPr>
          </a:p>
          <a:p>
            <a:r>
              <a:rPr lang="fr-FR" sz="3600" dirty="0">
                <a:solidFill>
                  <a:schemeClr val="tx1">
                    <a:lumMod val="95000"/>
                    <a:lumOff val="5000"/>
                  </a:schemeClr>
                </a:solidFill>
              </a:rPr>
              <a:t>Les procédures</a:t>
            </a:r>
          </a:p>
          <a:p>
            <a:endParaRPr lang="fr-FR" sz="3600" dirty="0">
              <a:solidFill>
                <a:schemeClr val="tx1">
                  <a:lumMod val="95000"/>
                  <a:lumOff val="5000"/>
                </a:schemeClr>
              </a:solidFill>
            </a:endParaRPr>
          </a:p>
          <a:p>
            <a:r>
              <a:rPr lang="fr-FR" sz="3600" dirty="0">
                <a:solidFill>
                  <a:schemeClr val="tx1">
                    <a:lumMod val="95000"/>
                    <a:lumOff val="5000"/>
                  </a:schemeClr>
                </a:solidFill>
              </a:rPr>
              <a:t>Les stratégies</a:t>
            </a:r>
          </a:p>
        </p:txBody>
      </p:sp>
    </p:spTree>
    <p:extLst>
      <p:ext uri="{BB962C8B-B14F-4D97-AF65-F5344CB8AC3E}">
        <p14:creationId xmlns:p14="http://schemas.microsoft.com/office/powerpoint/2010/main" val="26385833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FE403E3-CFC1-8D4B-98E8-CAABA3C998BD}"/>
              </a:ext>
            </a:extLst>
          </p:cNvPr>
          <p:cNvSpPr>
            <a:spLocks noGrp="1"/>
          </p:cNvSpPr>
          <p:nvPr>
            <p:ph type="title"/>
          </p:nvPr>
        </p:nvSpPr>
        <p:spPr>
          <a:xfrm>
            <a:off x="267667" y="2994505"/>
            <a:ext cx="2947482" cy="843304"/>
          </a:xfrm>
        </p:spPr>
        <p:txBody>
          <a:bodyPr/>
          <a:lstStyle/>
          <a:p>
            <a:r>
              <a:rPr lang="fr-FR" dirty="0">
                <a:solidFill>
                  <a:schemeClr val="tx1">
                    <a:lumMod val="95000"/>
                    <a:lumOff val="5000"/>
                  </a:schemeClr>
                </a:solidFill>
              </a:rPr>
              <a:t>La cognition </a:t>
            </a:r>
            <a:endParaRPr lang="fr-FR" sz="1600" dirty="0">
              <a:solidFill>
                <a:schemeClr val="tx1">
                  <a:lumMod val="95000"/>
                  <a:lumOff val="5000"/>
                </a:schemeClr>
              </a:solidFill>
            </a:endParaRPr>
          </a:p>
        </p:txBody>
      </p:sp>
      <p:sp>
        <p:nvSpPr>
          <p:cNvPr id="3" name="Espace réservé du contenu 2">
            <a:extLst>
              <a:ext uri="{FF2B5EF4-FFF2-40B4-BE49-F238E27FC236}">
                <a16:creationId xmlns:a16="http://schemas.microsoft.com/office/drawing/2014/main" id="{5BCC85D9-35BF-FB4D-97C1-FB6ED953FE3C}"/>
              </a:ext>
            </a:extLst>
          </p:cNvPr>
          <p:cNvSpPr>
            <a:spLocks noGrp="1"/>
          </p:cNvSpPr>
          <p:nvPr>
            <p:ph idx="1"/>
          </p:nvPr>
        </p:nvSpPr>
        <p:spPr>
          <a:xfrm>
            <a:off x="3873357" y="739740"/>
            <a:ext cx="7423534" cy="5352835"/>
          </a:xfrm>
        </p:spPr>
        <p:txBody>
          <a:bodyPr>
            <a:normAutofit/>
          </a:bodyPr>
          <a:lstStyle/>
          <a:p>
            <a:pPr marL="0" indent="0" algn="ctr">
              <a:buNone/>
            </a:pPr>
            <a:endParaRPr lang="fr-FR" sz="3200" dirty="0">
              <a:solidFill>
                <a:schemeClr val="tx1">
                  <a:lumMod val="95000"/>
                  <a:lumOff val="5000"/>
                </a:schemeClr>
              </a:solidFill>
            </a:endParaRPr>
          </a:p>
          <a:p>
            <a:pPr marL="0" indent="0" algn="ctr">
              <a:buNone/>
            </a:pPr>
            <a:r>
              <a:rPr lang="fr-FR" sz="4800" dirty="0">
                <a:solidFill>
                  <a:schemeClr val="tx1">
                    <a:lumMod val="95000"/>
                    <a:lumOff val="5000"/>
                  </a:schemeClr>
                </a:solidFill>
              </a:rPr>
              <a:t>C’est le mot actuel pour désigner </a:t>
            </a:r>
            <a:r>
              <a:rPr lang="fr-FR" sz="4800" b="1" dirty="0">
                <a:solidFill>
                  <a:schemeClr val="tx1">
                    <a:lumMod val="95000"/>
                    <a:lumOff val="5000"/>
                  </a:schemeClr>
                </a:solidFill>
              </a:rPr>
              <a:t>l’intelligence</a:t>
            </a:r>
            <a:r>
              <a:rPr lang="fr-FR" sz="4800" dirty="0">
                <a:solidFill>
                  <a:schemeClr val="tx1">
                    <a:lumMod val="95000"/>
                    <a:lumOff val="5000"/>
                  </a:schemeClr>
                </a:solidFill>
              </a:rPr>
              <a:t> et </a:t>
            </a:r>
            <a:r>
              <a:rPr lang="fr-FR" sz="4800" b="1" dirty="0">
                <a:solidFill>
                  <a:schemeClr val="tx1">
                    <a:lumMod val="95000"/>
                    <a:lumOff val="5000"/>
                  </a:schemeClr>
                </a:solidFill>
              </a:rPr>
              <a:t>la pensée</a:t>
            </a:r>
            <a:r>
              <a:rPr lang="fr-FR" sz="4800" dirty="0">
                <a:solidFill>
                  <a:schemeClr val="tx1">
                    <a:lumMod val="95000"/>
                    <a:lumOff val="5000"/>
                  </a:schemeClr>
                </a:solidFill>
              </a:rPr>
              <a:t>. </a:t>
            </a:r>
          </a:p>
          <a:p>
            <a:pPr marL="0" indent="0">
              <a:buNone/>
            </a:pPr>
            <a:endParaRPr lang="fr-FR" sz="3200" dirty="0"/>
          </a:p>
        </p:txBody>
      </p:sp>
    </p:spTree>
    <p:extLst>
      <p:ext uri="{BB962C8B-B14F-4D97-AF65-F5344CB8AC3E}">
        <p14:creationId xmlns:p14="http://schemas.microsoft.com/office/powerpoint/2010/main" val="22168416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09F4267-DA98-7648-83A0-EDA7F8689F60}"/>
              </a:ext>
            </a:extLst>
          </p:cNvPr>
          <p:cNvSpPr/>
          <p:nvPr/>
        </p:nvSpPr>
        <p:spPr>
          <a:xfrm>
            <a:off x="1753771" y="2247706"/>
            <a:ext cx="8895472" cy="2308324"/>
          </a:xfrm>
          <a:prstGeom prst="rect">
            <a:avLst/>
          </a:prstGeom>
        </p:spPr>
        <p:txBody>
          <a:bodyPr wrap="square">
            <a:spAutoFit/>
          </a:bodyPr>
          <a:lstStyle/>
          <a:p>
            <a:pPr algn="ctr"/>
            <a:r>
              <a:rPr lang="fr-FR" sz="4800" dirty="0">
                <a:solidFill>
                  <a:schemeClr val="tx1">
                    <a:lumMod val="95000"/>
                    <a:lumOff val="5000"/>
                  </a:schemeClr>
                </a:solidFill>
              </a:rPr>
              <a:t>En bref, ce sont les capacités qui nous permettent de </a:t>
            </a:r>
            <a:r>
              <a:rPr lang="fr-FR" sz="4800" b="1" dirty="0">
                <a:solidFill>
                  <a:schemeClr val="tx1">
                    <a:lumMod val="95000"/>
                    <a:lumOff val="5000"/>
                  </a:schemeClr>
                </a:solidFill>
              </a:rPr>
              <a:t>connaitre</a:t>
            </a:r>
            <a:r>
              <a:rPr lang="fr-FR" sz="4800" dirty="0">
                <a:solidFill>
                  <a:schemeClr val="tx1">
                    <a:lumMod val="95000"/>
                    <a:lumOff val="5000"/>
                  </a:schemeClr>
                </a:solidFill>
              </a:rPr>
              <a:t> et d’</a:t>
            </a:r>
            <a:r>
              <a:rPr lang="fr-FR" sz="4800" b="1" dirty="0">
                <a:solidFill>
                  <a:schemeClr val="tx1">
                    <a:lumMod val="95000"/>
                    <a:lumOff val="5000"/>
                  </a:schemeClr>
                </a:solidFill>
              </a:rPr>
              <a:t>apprendre</a:t>
            </a:r>
            <a:r>
              <a:rPr lang="fr-FR" sz="4800" dirty="0">
                <a:solidFill>
                  <a:schemeClr val="tx1">
                    <a:lumMod val="95000"/>
                    <a:lumOff val="5000"/>
                  </a:schemeClr>
                </a:solidFill>
              </a:rPr>
              <a:t>.</a:t>
            </a:r>
          </a:p>
        </p:txBody>
      </p:sp>
    </p:spTree>
    <p:extLst>
      <p:ext uri="{BB962C8B-B14F-4D97-AF65-F5344CB8AC3E}">
        <p14:creationId xmlns:p14="http://schemas.microsoft.com/office/powerpoint/2010/main" val="24274914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57DDC1F-BE21-A44D-B8B1-456041443E14}"/>
              </a:ext>
            </a:extLst>
          </p:cNvPr>
          <p:cNvSpPr>
            <a:spLocks noGrp="1"/>
          </p:cNvSpPr>
          <p:nvPr>
            <p:ph type="title"/>
          </p:nvPr>
        </p:nvSpPr>
        <p:spPr/>
        <p:txBody>
          <a:bodyPr/>
          <a:lstStyle/>
          <a:p>
            <a:r>
              <a:rPr lang="fr-FR" dirty="0">
                <a:solidFill>
                  <a:schemeClr val="tx1">
                    <a:lumMod val="95000"/>
                    <a:lumOff val="5000"/>
                  </a:schemeClr>
                </a:solidFill>
              </a:rPr>
              <a:t>La cognition</a:t>
            </a:r>
          </a:p>
        </p:txBody>
      </p:sp>
      <p:sp>
        <p:nvSpPr>
          <p:cNvPr id="3" name="Espace réservé du contenu 2">
            <a:extLst>
              <a:ext uri="{FF2B5EF4-FFF2-40B4-BE49-F238E27FC236}">
                <a16:creationId xmlns:a16="http://schemas.microsoft.com/office/drawing/2014/main" id="{A87B05F5-4259-D641-AD6F-11828B42893F}"/>
              </a:ext>
            </a:extLst>
          </p:cNvPr>
          <p:cNvSpPr>
            <a:spLocks noGrp="1"/>
          </p:cNvSpPr>
          <p:nvPr>
            <p:ph idx="1"/>
          </p:nvPr>
        </p:nvSpPr>
        <p:spPr/>
        <p:txBody>
          <a:bodyPr>
            <a:noAutofit/>
          </a:bodyPr>
          <a:lstStyle/>
          <a:p>
            <a:pPr marL="0" indent="0">
              <a:buNone/>
            </a:pPr>
            <a:r>
              <a:rPr lang="fr-FR" sz="3600" b="1" dirty="0">
                <a:solidFill>
                  <a:schemeClr val="tx1">
                    <a:lumMod val="95000"/>
                    <a:lumOff val="5000"/>
                  </a:schemeClr>
                </a:solidFill>
              </a:rPr>
              <a:t>Connaitre </a:t>
            </a:r>
            <a:r>
              <a:rPr lang="fr-FR" sz="3600" dirty="0">
                <a:solidFill>
                  <a:schemeClr val="tx1">
                    <a:lumMod val="95000"/>
                    <a:lumOff val="5000"/>
                  </a:schemeClr>
                </a:solidFill>
              </a:rPr>
              <a:t>c’est </a:t>
            </a:r>
            <a:r>
              <a:rPr lang="fr-FR" sz="3600" b="1" dirty="0">
                <a:solidFill>
                  <a:schemeClr val="tx1">
                    <a:lumMod val="95000"/>
                    <a:lumOff val="5000"/>
                  </a:schemeClr>
                </a:solidFill>
              </a:rPr>
              <a:t>pouvoir</a:t>
            </a:r>
          </a:p>
          <a:p>
            <a:pPr marL="0" indent="0">
              <a:buNone/>
            </a:pPr>
            <a:r>
              <a:rPr lang="fr-FR" sz="3600" b="1" dirty="0">
                <a:solidFill>
                  <a:schemeClr val="tx1">
                    <a:lumMod val="95000"/>
                    <a:lumOff val="5000"/>
                  </a:schemeClr>
                </a:solidFill>
              </a:rPr>
              <a:t>identifier quelqu’un, quelque</a:t>
            </a:r>
          </a:p>
          <a:p>
            <a:pPr marL="0" indent="0">
              <a:buNone/>
            </a:pPr>
            <a:r>
              <a:rPr lang="fr-FR" sz="3600" b="1" dirty="0">
                <a:solidFill>
                  <a:schemeClr val="tx1">
                    <a:lumMod val="95000"/>
                    <a:lumOff val="5000"/>
                  </a:schemeClr>
                </a:solidFill>
              </a:rPr>
              <a:t>chose.</a:t>
            </a:r>
          </a:p>
        </p:txBody>
      </p:sp>
      <p:sp>
        <p:nvSpPr>
          <p:cNvPr id="4" name="ZoneTexte 3">
            <a:extLst>
              <a:ext uri="{FF2B5EF4-FFF2-40B4-BE49-F238E27FC236}">
                <a16:creationId xmlns:a16="http://schemas.microsoft.com/office/drawing/2014/main" id="{4CDD5F08-1B9F-9E44-95EE-8EAD203CB045}"/>
              </a:ext>
            </a:extLst>
          </p:cNvPr>
          <p:cNvSpPr txBox="1"/>
          <p:nvPr/>
        </p:nvSpPr>
        <p:spPr>
          <a:xfrm>
            <a:off x="2194506" y="6411005"/>
            <a:ext cx="8989962" cy="646331"/>
          </a:xfrm>
          <a:prstGeom prst="rect">
            <a:avLst/>
          </a:prstGeom>
          <a:noFill/>
        </p:spPr>
        <p:txBody>
          <a:bodyPr wrap="none" rtlCol="0">
            <a:spAutoFit/>
          </a:bodyPr>
          <a:lstStyle/>
          <a:p>
            <a:r>
              <a:rPr lang="fr-FR" dirty="0">
                <a:solidFill>
                  <a:schemeClr val="tx1">
                    <a:lumMod val="95000"/>
                    <a:lumOff val="5000"/>
                  </a:schemeClr>
                </a:solidFill>
              </a:rPr>
              <a:t>Il existe d’autres définitions, celle-ci semble la plus juste pour  ici et maintenant. </a:t>
            </a:r>
          </a:p>
          <a:p>
            <a:endParaRPr lang="fr-FR" dirty="0"/>
          </a:p>
        </p:txBody>
      </p:sp>
    </p:spTree>
    <p:extLst>
      <p:ext uri="{BB962C8B-B14F-4D97-AF65-F5344CB8AC3E}">
        <p14:creationId xmlns:p14="http://schemas.microsoft.com/office/powerpoint/2010/main" val="36887176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01976538-F055-4847-81B0-4AEB1561DCC7}"/>
              </a:ext>
            </a:extLst>
          </p:cNvPr>
          <p:cNvSpPr txBox="1"/>
          <p:nvPr/>
        </p:nvSpPr>
        <p:spPr>
          <a:xfrm>
            <a:off x="2551815" y="3125972"/>
            <a:ext cx="6861174" cy="646331"/>
          </a:xfrm>
          <a:prstGeom prst="rect">
            <a:avLst/>
          </a:prstGeom>
          <a:noFill/>
        </p:spPr>
        <p:txBody>
          <a:bodyPr wrap="none" rtlCol="0">
            <a:spAutoFit/>
          </a:bodyPr>
          <a:lstStyle/>
          <a:p>
            <a:r>
              <a:rPr lang="fr-FR" sz="3600" b="1" dirty="0">
                <a:solidFill>
                  <a:schemeClr val="tx1">
                    <a:lumMod val="95000"/>
                    <a:lumOff val="5000"/>
                  </a:schemeClr>
                </a:solidFill>
              </a:rPr>
              <a:t>Identifie</a:t>
            </a:r>
            <a:r>
              <a:rPr lang="fr-FR" sz="3600" dirty="0">
                <a:solidFill>
                  <a:schemeClr val="tx1">
                    <a:lumMod val="95000"/>
                    <a:lumOff val="5000"/>
                  </a:schemeClr>
                </a:solidFill>
              </a:rPr>
              <a:t> la personne suivante.</a:t>
            </a:r>
          </a:p>
        </p:txBody>
      </p:sp>
    </p:spTree>
    <p:extLst>
      <p:ext uri="{BB962C8B-B14F-4D97-AF65-F5344CB8AC3E}">
        <p14:creationId xmlns:p14="http://schemas.microsoft.com/office/powerpoint/2010/main" val="317367915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04326A50-1CFA-954E-AF8A-E2D567E45E15}"/>
              </a:ext>
            </a:extLst>
          </p:cNvPr>
          <p:cNvSpPr txBox="1"/>
          <p:nvPr/>
        </p:nvSpPr>
        <p:spPr>
          <a:xfrm>
            <a:off x="7124929" y="6303283"/>
            <a:ext cx="3972562" cy="215444"/>
          </a:xfrm>
          <a:prstGeom prst="rect">
            <a:avLst/>
          </a:prstGeom>
          <a:noFill/>
        </p:spPr>
        <p:txBody>
          <a:bodyPr wrap="none" rtlCol="0">
            <a:spAutoFit/>
          </a:bodyPr>
          <a:lstStyle/>
          <a:p>
            <a:r>
              <a:rPr lang="fr-FR" sz="800" dirty="0">
                <a:solidFill>
                  <a:schemeClr val="tx1">
                    <a:lumMod val="95000"/>
                    <a:lumOff val="5000"/>
                  </a:schemeClr>
                </a:solidFill>
              </a:rPr>
              <a:t>http://</a:t>
            </a:r>
            <a:r>
              <a:rPr lang="fr-FR" sz="800" dirty="0" err="1">
                <a:solidFill>
                  <a:schemeClr val="tx1">
                    <a:lumMod val="95000"/>
                    <a:lumOff val="5000"/>
                  </a:schemeClr>
                </a:solidFill>
              </a:rPr>
              <a:t>wallpaperstone.blogspot.com</a:t>
            </a:r>
            <a:r>
              <a:rPr lang="fr-FR" sz="800" dirty="0">
                <a:solidFill>
                  <a:schemeClr val="tx1">
                    <a:lumMod val="95000"/>
                    <a:lumOff val="5000"/>
                  </a:schemeClr>
                </a:solidFill>
              </a:rPr>
              <a:t>/2013/03/</a:t>
            </a:r>
            <a:r>
              <a:rPr lang="fr-FR" sz="800" dirty="0" err="1">
                <a:solidFill>
                  <a:schemeClr val="tx1">
                    <a:lumMod val="95000"/>
                    <a:lumOff val="5000"/>
                  </a:schemeClr>
                </a:solidFill>
              </a:rPr>
              <a:t>roger-federer-wallpapers.html</a:t>
            </a:r>
            <a:endParaRPr lang="fr-FR" sz="800" dirty="0">
              <a:solidFill>
                <a:schemeClr val="tx1">
                  <a:lumMod val="95000"/>
                  <a:lumOff val="5000"/>
                </a:schemeClr>
              </a:solidFill>
            </a:endParaRPr>
          </a:p>
        </p:txBody>
      </p:sp>
      <p:pic>
        <p:nvPicPr>
          <p:cNvPr id="5" name="Image 4">
            <a:extLst>
              <a:ext uri="{FF2B5EF4-FFF2-40B4-BE49-F238E27FC236}">
                <a16:creationId xmlns:a16="http://schemas.microsoft.com/office/drawing/2014/main" id="{047D42DF-27EA-424C-910C-D62D3EFEBABB}"/>
              </a:ext>
            </a:extLst>
          </p:cNvPr>
          <p:cNvPicPr>
            <a:picLocks noChangeAspect="1"/>
          </p:cNvPicPr>
          <p:nvPr/>
        </p:nvPicPr>
        <p:blipFill>
          <a:blip r:embed="rId2"/>
          <a:stretch>
            <a:fillRect/>
          </a:stretch>
        </p:blipFill>
        <p:spPr>
          <a:xfrm>
            <a:off x="2605824" y="672790"/>
            <a:ext cx="6924936" cy="5171788"/>
          </a:xfrm>
          <a:prstGeom prst="rect">
            <a:avLst/>
          </a:prstGeom>
          <a:effectLst>
            <a:softEdge rad="50800"/>
          </a:effectLst>
        </p:spPr>
      </p:pic>
    </p:spTree>
    <p:extLst>
      <p:ext uri="{BB962C8B-B14F-4D97-AF65-F5344CB8AC3E}">
        <p14:creationId xmlns:p14="http://schemas.microsoft.com/office/powerpoint/2010/main" val="24964107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6D3F74FD-5C11-8E46-A32D-AF66775E3979}"/>
              </a:ext>
            </a:extLst>
          </p:cNvPr>
          <p:cNvSpPr txBox="1"/>
          <p:nvPr/>
        </p:nvSpPr>
        <p:spPr>
          <a:xfrm>
            <a:off x="3936439" y="2594344"/>
            <a:ext cx="4168129" cy="1754326"/>
          </a:xfrm>
          <a:prstGeom prst="rect">
            <a:avLst/>
          </a:prstGeom>
          <a:noFill/>
        </p:spPr>
        <p:txBody>
          <a:bodyPr wrap="none" rtlCol="0">
            <a:spAutoFit/>
          </a:bodyPr>
          <a:lstStyle/>
          <a:p>
            <a:pPr algn="ctr"/>
            <a:r>
              <a:rPr lang="fr-FR" sz="3600" dirty="0">
                <a:solidFill>
                  <a:schemeClr val="tx1">
                    <a:lumMod val="95000"/>
                    <a:lumOff val="5000"/>
                  </a:schemeClr>
                </a:solidFill>
              </a:rPr>
              <a:t>Bravo, tu connais </a:t>
            </a:r>
          </a:p>
          <a:p>
            <a:pPr algn="ctr"/>
            <a:endParaRPr lang="fr-FR" sz="3600" dirty="0">
              <a:solidFill>
                <a:schemeClr val="tx1">
                  <a:lumMod val="95000"/>
                  <a:lumOff val="5000"/>
                </a:schemeClr>
              </a:solidFill>
            </a:endParaRPr>
          </a:p>
          <a:p>
            <a:pPr algn="ctr"/>
            <a:r>
              <a:rPr lang="fr-FR" sz="3600" dirty="0">
                <a:solidFill>
                  <a:schemeClr val="tx1">
                    <a:lumMod val="95000"/>
                    <a:lumOff val="5000"/>
                  </a:schemeClr>
                </a:solidFill>
              </a:rPr>
              <a:t>Roger Federer.</a:t>
            </a:r>
          </a:p>
        </p:txBody>
      </p:sp>
    </p:spTree>
    <p:extLst>
      <p:ext uri="{BB962C8B-B14F-4D97-AF65-F5344CB8AC3E}">
        <p14:creationId xmlns:p14="http://schemas.microsoft.com/office/powerpoint/2010/main" val="308472827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7A68B18-389F-1D47-A6F7-B6988CCF3EEC}"/>
              </a:ext>
            </a:extLst>
          </p:cNvPr>
          <p:cNvSpPr>
            <a:spLocks noGrp="1"/>
          </p:cNvSpPr>
          <p:nvPr>
            <p:ph type="title"/>
          </p:nvPr>
        </p:nvSpPr>
        <p:spPr/>
        <p:txBody>
          <a:bodyPr/>
          <a:lstStyle/>
          <a:p>
            <a:r>
              <a:rPr lang="fr-FR" dirty="0">
                <a:solidFill>
                  <a:schemeClr val="tx1">
                    <a:lumMod val="95000"/>
                    <a:lumOff val="5000"/>
                  </a:schemeClr>
                </a:solidFill>
              </a:rPr>
              <a:t>La cognition</a:t>
            </a:r>
          </a:p>
        </p:txBody>
      </p:sp>
      <p:sp>
        <p:nvSpPr>
          <p:cNvPr id="4" name="ZoneTexte 3">
            <a:extLst>
              <a:ext uri="{FF2B5EF4-FFF2-40B4-BE49-F238E27FC236}">
                <a16:creationId xmlns:a16="http://schemas.microsoft.com/office/drawing/2014/main" id="{1C1815E0-3411-6A4C-9D4B-B5CB49917C46}"/>
              </a:ext>
            </a:extLst>
          </p:cNvPr>
          <p:cNvSpPr txBox="1"/>
          <p:nvPr/>
        </p:nvSpPr>
        <p:spPr>
          <a:xfrm>
            <a:off x="3740727" y="2133600"/>
            <a:ext cx="7176655" cy="2031325"/>
          </a:xfrm>
          <a:prstGeom prst="rect">
            <a:avLst/>
          </a:prstGeom>
          <a:noFill/>
        </p:spPr>
        <p:txBody>
          <a:bodyPr wrap="square" rtlCol="0">
            <a:spAutoFit/>
          </a:bodyPr>
          <a:lstStyle/>
          <a:p>
            <a:r>
              <a:rPr lang="fr-FR" sz="3600" b="1" dirty="0">
                <a:solidFill>
                  <a:schemeClr val="tx1">
                    <a:lumMod val="95000"/>
                    <a:lumOff val="5000"/>
                  </a:schemeClr>
                </a:solidFill>
              </a:rPr>
              <a:t>Apprendre,</a:t>
            </a:r>
            <a:r>
              <a:rPr lang="fr-FR" sz="3600" dirty="0">
                <a:solidFill>
                  <a:schemeClr val="tx1">
                    <a:lumMod val="95000"/>
                    <a:lumOff val="5000"/>
                  </a:schemeClr>
                </a:solidFill>
              </a:rPr>
              <a:t> c’est </a:t>
            </a:r>
            <a:r>
              <a:rPr lang="fr-FR" sz="3600" b="1" dirty="0">
                <a:solidFill>
                  <a:schemeClr val="tx1">
                    <a:lumMod val="95000"/>
                    <a:lumOff val="5000"/>
                  </a:schemeClr>
                </a:solidFill>
              </a:rPr>
              <a:t>se rendre capable de faire</a:t>
            </a:r>
          </a:p>
          <a:p>
            <a:r>
              <a:rPr lang="fr-FR" sz="3600" b="1" dirty="0">
                <a:solidFill>
                  <a:schemeClr val="tx1">
                    <a:lumMod val="95000"/>
                    <a:lumOff val="5000"/>
                  </a:schemeClr>
                </a:solidFill>
              </a:rPr>
              <a:t>quelque chose. </a:t>
            </a:r>
          </a:p>
          <a:p>
            <a:endParaRPr lang="fr-FR" dirty="0"/>
          </a:p>
        </p:txBody>
      </p:sp>
      <p:sp>
        <p:nvSpPr>
          <p:cNvPr id="5" name="ZoneTexte 4">
            <a:extLst>
              <a:ext uri="{FF2B5EF4-FFF2-40B4-BE49-F238E27FC236}">
                <a16:creationId xmlns:a16="http://schemas.microsoft.com/office/drawing/2014/main" id="{2262EF65-EFD7-8742-AF37-946445401F00}"/>
              </a:ext>
            </a:extLst>
          </p:cNvPr>
          <p:cNvSpPr txBox="1"/>
          <p:nvPr/>
        </p:nvSpPr>
        <p:spPr>
          <a:xfrm>
            <a:off x="2175674" y="6226339"/>
            <a:ext cx="9054082" cy="369332"/>
          </a:xfrm>
          <a:prstGeom prst="rect">
            <a:avLst/>
          </a:prstGeom>
          <a:noFill/>
        </p:spPr>
        <p:txBody>
          <a:bodyPr wrap="none" rtlCol="0">
            <a:spAutoFit/>
          </a:bodyPr>
          <a:lstStyle/>
          <a:p>
            <a:r>
              <a:rPr lang="fr-FR" dirty="0">
                <a:solidFill>
                  <a:schemeClr val="tx1">
                    <a:lumMod val="95000"/>
                    <a:lumOff val="5000"/>
                  </a:schemeClr>
                </a:solidFill>
              </a:rPr>
              <a:t>Il existe d’autres définitions, celle-ci semble la plus juste pour  ici et maintenant. </a:t>
            </a:r>
          </a:p>
        </p:txBody>
      </p:sp>
    </p:spTree>
    <p:extLst>
      <p:ext uri="{BB962C8B-B14F-4D97-AF65-F5344CB8AC3E}">
        <p14:creationId xmlns:p14="http://schemas.microsoft.com/office/powerpoint/2010/main" val="391444058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957C3D69-C172-C14B-82BF-4F1DE34B167A}"/>
              </a:ext>
            </a:extLst>
          </p:cNvPr>
          <p:cNvSpPr txBox="1"/>
          <p:nvPr/>
        </p:nvSpPr>
        <p:spPr>
          <a:xfrm>
            <a:off x="1191491" y="914399"/>
            <a:ext cx="5957454" cy="1754326"/>
          </a:xfrm>
          <a:prstGeom prst="rect">
            <a:avLst/>
          </a:prstGeom>
          <a:noFill/>
        </p:spPr>
        <p:txBody>
          <a:bodyPr wrap="square" rtlCol="0">
            <a:spAutoFit/>
          </a:bodyPr>
          <a:lstStyle/>
          <a:p>
            <a:r>
              <a:rPr lang="fr-FR" sz="3600" dirty="0">
                <a:solidFill>
                  <a:schemeClr val="tx1">
                    <a:lumMod val="95000"/>
                    <a:lumOff val="5000"/>
                  </a:schemeClr>
                </a:solidFill>
              </a:rPr>
              <a:t>Es-tu capable :</a:t>
            </a:r>
          </a:p>
          <a:p>
            <a:endParaRPr lang="fr-FR" sz="3600" dirty="0">
              <a:solidFill>
                <a:schemeClr val="tx1">
                  <a:lumMod val="95000"/>
                  <a:lumOff val="5000"/>
                </a:schemeClr>
              </a:solidFill>
            </a:endParaRPr>
          </a:p>
          <a:p>
            <a:r>
              <a:rPr lang="fr-FR" sz="3600" dirty="0">
                <a:solidFill>
                  <a:schemeClr val="tx1">
                    <a:lumMod val="95000"/>
                    <a:lumOff val="5000"/>
                  </a:schemeClr>
                </a:solidFill>
              </a:rPr>
              <a:t>                      de chanter ? </a:t>
            </a:r>
          </a:p>
        </p:txBody>
      </p:sp>
      <p:sp>
        <p:nvSpPr>
          <p:cNvPr id="3" name="ZoneTexte 2">
            <a:extLst>
              <a:ext uri="{FF2B5EF4-FFF2-40B4-BE49-F238E27FC236}">
                <a16:creationId xmlns:a16="http://schemas.microsoft.com/office/drawing/2014/main" id="{4D96D40E-560A-194B-A007-5DC4209A9254}"/>
              </a:ext>
            </a:extLst>
          </p:cNvPr>
          <p:cNvSpPr txBox="1"/>
          <p:nvPr/>
        </p:nvSpPr>
        <p:spPr>
          <a:xfrm>
            <a:off x="2123867" y="3422073"/>
            <a:ext cx="2502608" cy="646331"/>
          </a:xfrm>
          <a:prstGeom prst="rect">
            <a:avLst/>
          </a:prstGeom>
          <a:noFill/>
        </p:spPr>
        <p:txBody>
          <a:bodyPr wrap="none" rtlCol="0">
            <a:spAutoFit/>
          </a:bodyPr>
          <a:lstStyle/>
          <a:p>
            <a:r>
              <a:rPr lang="fr-FR" sz="3600" dirty="0">
                <a:solidFill>
                  <a:schemeClr val="tx1">
                    <a:lumMod val="95000"/>
                    <a:lumOff val="5000"/>
                  </a:schemeClr>
                </a:solidFill>
              </a:rPr>
              <a:t>dessiner ? </a:t>
            </a:r>
          </a:p>
        </p:txBody>
      </p:sp>
      <p:sp>
        <p:nvSpPr>
          <p:cNvPr id="4" name="ZoneTexte 3">
            <a:extLst>
              <a:ext uri="{FF2B5EF4-FFF2-40B4-BE49-F238E27FC236}">
                <a16:creationId xmlns:a16="http://schemas.microsoft.com/office/drawing/2014/main" id="{E856CFB5-0C34-194C-BAFA-49C3770A77CC}"/>
              </a:ext>
            </a:extLst>
          </p:cNvPr>
          <p:cNvSpPr txBox="1"/>
          <p:nvPr/>
        </p:nvSpPr>
        <p:spPr>
          <a:xfrm>
            <a:off x="8215746" y="2775742"/>
            <a:ext cx="2531462" cy="646331"/>
          </a:xfrm>
          <a:prstGeom prst="rect">
            <a:avLst/>
          </a:prstGeom>
          <a:noFill/>
        </p:spPr>
        <p:txBody>
          <a:bodyPr wrap="none" rtlCol="0">
            <a:spAutoFit/>
          </a:bodyPr>
          <a:lstStyle/>
          <a:p>
            <a:r>
              <a:rPr lang="fr-FR" sz="3600" dirty="0">
                <a:solidFill>
                  <a:schemeClr val="tx1">
                    <a:lumMod val="95000"/>
                    <a:lumOff val="5000"/>
                  </a:schemeClr>
                </a:solidFill>
              </a:rPr>
              <a:t>calculer ? </a:t>
            </a:r>
          </a:p>
        </p:txBody>
      </p:sp>
      <p:sp>
        <p:nvSpPr>
          <p:cNvPr id="5" name="ZoneTexte 4">
            <a:extLst>
              <a:ext uri="{FF2B5EF4-FFF2-40B4-BE49-F238E27FC236}">
                <a16:creationId xmlns:a16="http://schemas.microsoft.com/office/drawing/2014/main" id="{4FE19A93-203E-114D-8B17-2633A88AF38A}"/>
              </a:ext>
            </a:extLst>
          </p:cNvPr>
          <p:cNvSpPr txBox="1"/>
          <p:nvPr/>
        </p:nvSpPr>
        <p:spPr>
          <a:xfrm>
            <a:off x="7148945" y="4673814"/>
            <a:ext cx="2379177" cy="646331"/>
          </a:xfrm>
          <a:prstGeom prst="rect">
            <a:avLst/>
          </a:prstGeom>
          <a:noFill/>
        </p:spPr>
        <p:txBody>
          <a:bodyPr wrap="none" rtlCol="0">
            <a:spAutoFit/>
          </a:bodyPr>
          <a:lstStyle/>
          <a:p>
            <a:r>
              <a:rPr lang="fr-FR" sz="3600" dirty="0">
                <a:solidFill>
                  <a:schemeClr val="tx1">
                    <a:lumMod val="95000"/>
                    <a:lumOff val="5000"/>
                  </a:schemeClr>
                </a:solidFill>
              </a:rPr>
              <a:t>cuisiner ? </a:t>
            </a:r>
          </a:p>
        </p:txBody>
      </p:sp>
      <p:sp>
        <p:nvSpPr>
          <p:cNvPr id="6" name="ZoneTexte 5">
            <a:extLst>
              <a:ext uri="{FF2B5EF4-FFF2-40B4-BE49-F238E27FC236}">
                <a16:creationId xmlns:a16="http://schemas.microsoft.com/office/drawing/2014/main" id="{A5321E3B-F0FE-CB4F-A755-C2C3F37CAAD4}"/>
              </a:ext>
            </a:extLst>
          </p:cNvPr>
          <p:cNvSpPr txBox="1"/>
          <p:nvPr/>
        </p:nvSpPr>
        <p:spPr>
          <a:xfrm>
            <a:off x="1191491" y="5320145"/>
            <a:ext cx="3510898" cy="646331"/>
          </a:xfrm>
          <a:prstGeom prst="rect">
            <a:avLst/>
          </a:prstGeom>
          <a:noFill/>
        </p:spPr>
        <p:txBody>
          <a:bodyPr wrap="none" rtlCol="0">
            <a:spAutoFit/>
          </a:bodyPr>
          <a:lstStyle/>
          <a:p>
            <a:r>
              <a:rPr lang="fr-FR" sz="3600" dirty="0">
                <a:solidFill>
                  <a:schemeClr val="tx1">
                    <a:lumMod val="95000"/>
                    <a:lumOff val="5000"/>
                  </a:schemeClr>
                </a:solidFill>
              </a:rPr>
              <a:t>faire du vélo ? </a:t>
            </a:r>
          </a:p>
        </p:txBody>
      </p:sp>
    </p:spTree>
    <p:extLst>
      <p:ext uri="{BB962C8B-B14F-4D97-AF65-F5344CB8AC3E}">
        <p14:creationId xmlns:p14="http://schemas.microsoft.com/office/powerpoint/2010/main" val="136861660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D791B571-D880-5744-9325-E988826E0986}"/>
              </a:ext>
            </a:extLst>
          </p:cNvPr>
          <p:cNvSpPr/>
          <p:nvPr/>
        </p:nvSpPr>
        <p:spPr>
          <a:xfrm>
            <a:off x="3624985" y="2515191"/>
            <a:ext cx="7584897" cy="2062103"/>
          </a:xfrm>
          <a:prstGeom prst="rect">
            <a:avLst/>
          </a:prstGeom>
        </p:spPr>
        <p:txBody>
          <a:bodyPr wrap="square">
            <a:spAutoFit/>
          </a:bodyPr>
          <a:lstStyle/>
          <a:p>
            <a:r>
              <a:rPr lang="fr-FR" sz="3200" dirty="0">
                <a:solidFill>
                  <a:schemeClr val="tx1">
                    <a:lumMod val="95000"/>
                    <a:lumOff val="5000"/>
                  </a:schemeClr>
                </a:solidFill>
              </a:rPr>
              <a:t>Autrement dit, elle concerne l’utilisation </a:t>
            </a:r>
            <a:r>
              <a:rPr lang="fr-FR" sz="3200" b="1" dirty="0">
                <a:solidFill>
                  <a:schemeClr val="tx1">
                    <a:lumMod val="95000"/>
                    <a:lumOff val="5000"/>
                  </a:schemeClr>
                </a:solidFill>
              </a:rPr>
              <a:t>efficace</a:t>
            </a:r>
            <a:r>
              <a:rPr lang="fr-FR" sz="3200" dirty="0">
                <a:solidFill>
                  <a:schemeClr val="tx1">
                    <a:lumMod val="95000"/>
                    <a:lumOff val="5000"/>
                  </a:schemeClr>
                </a:solidFill>
              </a:rPr>
              <a:t> des </a:t>
            </a:r>
            <a:r>
              <a:rPr lang="fr-FR" sz="3200" b="1" dirty="0">
                <a:solidFill>
                  <a:schemeClr val="tx1">
                    <a:lumMod val="95000"/>
                    <a:lumOff val="5000"/>
                  </a:schemeClr>
                </a:solidFill>
              </a:rPr>
              <a:t>processus qui se font dans notre tête </a:t>
            </a:r>
            <a:r>
              <a:rPr lang="fr-FR" sz="3200" dirty="0">
                <a:solidFill>
                  <a:schemeClr val="tx1">
                    <a:lumMod val="95000"/>
                    <a:lumOff val="5000"/>
                  </a:schemeClr>
                </a:solidFill>
              </a:rPr>
              <a:t>afin d’apprendre de nouvelles choses.</a:t>
            </a:r>
          </a:p>
        </p:txBody>
      </p:sp>
      <p:sp>
        <p:nvSpPr>
          <p:cNvPr id="3" name="Rectangle 2">
            <a:extLst>
              <a:ext uri="{FF2B5EF4-FFF2-40B4-BE49-F238E27FC236}">
                <a16:creationId xmlns:a16="http://schemas.microsoft.com/office/drawing/2014/main" id="{3C3C7571-B68E-2947-891E-4E5AFA3F1C9E}"/>
              </a:ext>
            </a:extLst>
          </p:cNvPr>
          <p:cNvSpPr/>
          <p:nvPr/>
        </p:nvSpPr>
        <p:spPr>
          <a:xfrm>
            <a:off x="109703" y="3223078"/>
            <a:ext cx="2964273" cy="646331"/>
          </a:xfrm>
          <a:prstGeom prst="rect">
            <a:avLst/>
          </a:prstGeom>
        </p:spPr>
        <p:txBody>
          <a:bodyPr wrap="none">
            <a:spAutoFit/>
          </a:bodyPr>
          <a:lstStyle/>
          <a:p>
            <a:r>
              <a:rPr lang="fr-FR" sz="3600" dirty="0">
                <a:solidFill>
                  <a:schemeClr val="tx1">
                    <a:lumMod val="95000"/>
                    <a:lumOff val="5000"/>
                  </a:schemeClr>
                </a:solidFill>
              </a:rPr>
              <a:t>La cognition</a:t>
            </a:r>
          </a:p>
        </p:txBody>
      </p:sp>
    </p:spTree>
    <p:extLst>
      <p:ext uri="{BB962C8B-B14F-4D97-AF65-F5344CB8AC3E}">
        <p14:creationId xmlns:p14="http://schemas.microsoft.com/office/powerpoint/2010/main" val="197774863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EBA3D60C-4522-B641-9E28-E085C89D5649}"/>
              </a:ext>
            </a:extLst>
          </p:cNvPr>
          <p:cNvSpPr txBox="1"/>
          <p:nvPr/>
        </p:nvSpPr>
        <p:spPr>
          <a:xfrm>
            <a:off x="2299854" y="2272145"/>
            <a:ext cx="4852610" cy="646331"/>
          </a:xfrm>
          <a:prstGeom prst="rect">
            <a:avLst/>
          </a:prstGeom>
          <a:noFill/>
        </p:spPr>
        <p:txBody>
          <a:bodyPr wrap="none" rtlCol="0">
            <a:spAutoFit/>
          </a:bodyPr>
          <a:lstStyle/>
          <a:p>
            <a:r>
              <a:rPr lang="fr-FR" sz="3600" dirty="0">
                <a:solidFill>
                  <a:schemeClr val="tx1">
                    <a:lumMod val="95000"/>
                    <a:lumOff val="5000"/>
                  </a:schemeClr>
                </a:solidFill>
              </a:rPr>
              <a:t>Ces processus sont…</a:t>
            </a:r>
          </a:p>
        </p:txBody>
      </p:sp>
      <p:sp>
        <p:nvSpPr>
          <p:cNvPr id="3" name="ZoneTexte 2">
            <a:extLst>
              <a:ext uri="{FF2B5EF4-FFF2-40B4-BE49-F238E27FC236}">
                <a16:creationId xmlns:a16="http://schemas.microsoft.com/office/drawing/2014/main" id="{C28B2EEB-55DA-024C-A088-A08F1F20CA02}"/>
              </a:ext>
            </a:extLst>
          </p:cNvPr>
          <p:cNvSpPr txBox="1"/>
          <p:nvPr/>
        </p:nvSpPr>
        <p:spPr>
          <a:xfrm>
            <a:off x="5798430" y="5490843"/>
            <a:ext cx="3752950" cy="369332"/>
          </a:xfrm>
          <a:prstGeom prst="rect">
            <a:avLst/>
          </a:prstGeom>
          <a:noFill/>
        </p:spPr>
        <p:txBody>
          <a:bodyPr wrap="none" rtlCol="0">
            <a:spAutoFit/>
          </a:bodyPr>
          <a:lstStyle/>
          <a:p>
            <a:r>
              <a:rPr lang="fr-FR" dirty="0">
                <a:solidFill>
                  <a:schemeClr val="tx1">
                    <a:lumMod val="95000"/>
                    <a:lumOff val="5000"/>
                  </a:schemeClr>
                </a:solidFill>
              </a:rPr>
              <a:t>Attention, il y en a beaucoup ; )</a:t>
            </a:r>
          </a:p>
        </p:txBody>
      </p:sp>
    </p:spTree>
    <p:extLst>
      <p:ext uri="{BB962C8B-B14F-4D97-AF65-F5344CB8AC3E}">
        <p14:creationId xmlns:p14="http://schemas.microsoft.com/office/powerpoint/2010/main" val="365361306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8AB533E-895E-164B-AAF1-595AF8A53FCF}"/>
              </a:ext>
            </a:extLst>
          </p:cNvPr>
          <p:cNvSpPr/>
          <p:nvPr/>
        </p:nvSpPr>
        <p:spPr>
          <a:xfrm>
            <a:off x="692728" y="471055"/>
            <a:ext cx="10723417" cy="5803961"/>
          </a:xfrm>
          <a:prstGeom prst="rect">
            <a:avLst/>
          </a:prstGeom>
        </p:spPr>
        <p:txBody>
          <a:bodyPr wrap="square">
            <a:spAutoFit/>
          </a:bodyPr>
          <a:lstStyle/>
          <a:p>
            <a:pPr>
              <a:lnSpc>
                <a:spcPct val="150000"/>
              </a:lnSpc>
            </a:pPr>
            <a:r>
              <a:rPr lang="fr-FR" sz="3600" dirty="0">
                <a:solidFill>
                  <a:schemeClr val="tx1">
                    <a:lumMod val="95000"/>
                    <a:lumOff val="5000"/>
                  </a:schemeClr>
                </a:solidFill>
              </a:rPr>
              <a:t>La perception </a:t>
            </a:r>
            <a:r>
              <a:rPr lang="fr-FR" sz="1600" dirty="0">
                <a:solidFill>
                  <a:schemeClr val="tx1">
                    <a:lumMod val="95000"/>
                    <a:lumOff val="5000"/>
                  </a:schemeClr>
                </a:solidFill>
              </a:rPr>
              <a:t>(sens)</a:t>
            </a:r>
          </a:p>
          <a:p>
            <a:pPr>
              <a:lnSpc>
                <a:spcPct val="150000"/>
              </a:lnSpc>
            </a:pPr>
            <a:r>
              <a:rPr lang="fr-FR" sz="3600" dirty="0">
                <a:solidFill>
                  <a:schemeClr val="tx1">
                    <a:lumMod val="95000"/>
                    <a:lumOff val="5000"/>
                  </a:schemeClr>
                </a:solidFill>
              </a:rPr>
              <a:t>Les mémoires </a:t>
            </a:r>
            <a:r>
              <a:rPr lang="fr-FR" sz="1600" dirty="0">
                <a:solidFill>
                  <a:schemeClr val="tx1">
                    <a:lumMod val="95000"/>
                    <a:lumOff val="5000"/>
                  </a:schemeClr>
                </a:solidFill>
              </a:rPr>
              <a:t>(évoquer les bonnes connaissances)</a:t>
            </a:r>
          </a:p>
          <a:p>
            <a:pPr>
              <a:lnSpc>
                <a:spcPct val="150000"/>
              </a:lnSpc>
            </a:pPr>
            <a:r>
              <a:rPr lang="fr-FR" sz="3600" dirty="0">
                <a:solidFill>
                  <a:schemeClr val="tx1">
                    <a:lumMod val="95000"/>
                    <a:lumOff val="5000"/>
                  </a:schemeClr>
                </a:solidFill>
              </a:rPr>
              <a:t>Le raisonnement </a:t>
            </a:r>
            <a:r>
              <a:rPr lang="fr-FR" sz="1600" dirty="0">
                <a:solidFill>
                  <a:schemeClr val="tx1">
                    <a:lumMod val="95000"/>
                    <a:lumOff val="5000"/>
                  </a:schemeClr>
                </a:solidFill>
              </a:rPr>
              <a:t>(le bon chemin)</a:t>
            </a:r>
          </a:p>
          <a:p>
            <a:pPr>
              <a:lnSpc>
                <a:spcPct val="150000"/>
              </a:lnSpc>
            </a:pPr>
            <a:r>
              <a:rPr lang="fr-FR" sz="3600" dirty="0">
                <a:solidFill>
                  <a:schemeClr val="tx1">
                    <a:lumMod val="95000"/>
                    <a:lumOff val="5000"/>
                  </a:schemeClr>
                </a:solidFill>
              </a:rPr>
              <a:t>La résolution de problèmes </a:t>
            </a:r>
            <a:r>
              <a:rPr lang="fr-FR" sz="1600" dirty="0">
                <a:solidFill>
                  <a:schemeClr val="tx1">
                    <a:lumMod val="95000"/>
                    <a:lumOff val="5000"/>
                  </a:schemeClr>
                </a:solidFill>
              </a:rPr>
              <a:t>(trouver des solutions)</a:t>
            </a:r>
          </a:p>
          <a:p>
            <a:pPr>
              <a:lnSpc>
                <a:spcPct val="150000"/>
              </a:lnSpc>
            </a:pPr>
            <a:r>
              <a:rPr lang="fr-FR" sz="3600" dirty="0">
                <a:solidFill>
                  <a:schemeClr val="tx1">
                    <a:lumMod val="95000"/>
                    <a:lumOff val="5000"/>
                  </a:schemeClr>
                </a:solidFill>
              </a:rPr>
              <a:t>La prise de décision </a:t>
            </a:r>
            <a:r>
              <a:rPr lang="fr-FR" sz="1600" dirty="0">
                <a:solidFill>
                  <a:schemeClr val="tx1">
                    <a:lumMod val="95000"/>
                    <a:lumOff val="5000"/>
                  </a:schemeClr>
                </a:solidFill>
              </a:rPr>
              <a:t>(faire des choix)</a:t>
            </a:r>
          </a:p>
          <a:p>
            <a:pPr>
              <a:lnSpc>
                <a:spcPct val="150000"/>
              </a:lnSpc>
            </a:pPr>
            <a:r>
              <a:rPr lang="fr-FR" sz="3600" dirty="0">
                <a:solidFill>
                  <a:schemeClr val="tx1">
                    <a:lumMod val="95000"/>
                    <a:lumOff val="5000"/>
                  </a:schemeClr>
                </a:solidFill>
              </a:rPr>
              <a:t>La compréhension </a:t>
            </a:r>
            <a:r>
              <a:rPr lang="fr-FR" sz="1600" dirty="0">
                <a:solidFill>
                  <a:schemeClr val="tx1">
                    <a:lumMod val="95000"/>
                    <a:lumOff val="5000"/>
                  </a:schemeClr>
                </a:solidFill>
              </a:rPr>
              <a:t>(savoir ce qu’il faut faire)</a:t>
            </a:r>
          </a:p>
          <a:p>
            <a:pPr>
              <a:lnSpc>
                <a:spcPct val="150000"/>
              </a:lnSpc>
            </a:pPr>
            <a:r>
              <a:rPr lang="fr-FR" sz="3600" dirty="0">
                <a:solidFill>
                  <a:schemeClr val="tx1">
                    <a:lumMod val="95000"/>
                    <a:lumOff val="5000"/>
                  </a:schemeClr>
                </a:solidFill>
              </a:rPr>
              <a:t>La production du langage </a:t>
            </a:r>
            <a:r>
              <a:rPr lang="fr-FR" sz="1600" dirty="0">
                <a:solidFill>
                  <a:schemeClr val="tx1">
                    <a:lumMod val="95000"/>
                    <a:lumOff val="5000"/>
                  </a:schemeClr>
                </a:solidFill>
              </a:rPr>
              <a:t>(langage, écrit, gestuel)</a:t>
            </a:r>
          </a:p>
        </p:txBody>
      </p:sp>
    </p:spTree>
    <p:extLst>
      <p:ext uri="{BB962C8B-B14F-4D97-AF65-F5344CB8AC3E}">
        <p14:creationId xmlns:p14="http://schemas.microsoft.com/office/powerpoint/2010/main" val="405009770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4437674-F6CE-EA47-87AF-630B2353AD11}"/>
              </a:ext>
            </a:extLst>
          </p:cNvPr>
          <p:cNvSpPr>
            <a:spLocks noGrp="1"/>
          </p:cNvSpPr>
          <p:nvPr>
            <p:ph type="title"/>
          </p:nvPr>
        </p:nvSpPr>
        <p:spPr/>
        <p:txBody>
          <a:bodyPr/>
          <a:lstStyle/>
          <a:p>
            <a:br>
              <a:rPr lang="fr-FR" dirty="0"/>
            </a:br>
            <a:r>
              <a:rPr lang="fr-FR" dirty="0">
                <a:solidFill>
                  <a:schemeClr val="tx1">
                    <a:lumMod val="95000"/>
                    <a:lumOff val="5000"/>
                  </a:schemeClr>
                </a:solidFill>
              </a:rPr>
              <a:t>Les processus </a:t>
            </a:r>
            <a:r>
              <a:rPr lang="fr-FR" sz="1600" dirty="0">
                <a:solidFill>
                  <a:schemeClr val="tx1">
                    <a:lumMod val="95000"/>
                    <a:lumOff val="5000"/>
                  </a:schemeClr>
                </a:solidFill>
              </a:rPr>
              <a:t>cognitifs </a:t>
            </a:r>
            <a:br>
              <a:rPr lang="fr-FR" dirty="0"/>
            </a:br>
            <a:br>
              <a:rPr lang="fr-FR" sz="1600" dirty="0"/>
            </a:br>
            <a:br>
              <a:rPr lang="fr-FR" sz="1600" dirty="0"/>
            </a:br>
            <a:endParaRPr lang="fr-FR" sz="1600" dirty="0">
              <a:solidFill>
                <a:schemeClr val="accent2">
                  <a:lumMod val="60000"/>
                  <a:lumOff val="40000"/>
                </a:schemeClr>
              </a:solidFill>
            </a:endParaRPr>
          </a:p>
        </p:txBody>
      </p:sp>
      <p:sp>
        <p:nvSpPr>
          <p:cNvPr id="3" name="Espace réservé du contenu 2">
            <a:extLst>
              <a:ext uri="{FF2B5EF4-FFF2-40B4-BE49-F238E27FC236}">
                <a16:creationId xmlns:a16="http://schemas.microsoft.com/office/drawing/2014/main" id="{95B40993-844F-A245-8047-662EE6BED2CA}"/>
              </a:ext>
            </a:extLst>
          </p:cNvPr>
          <p:cNvSpPr>
            <a:spLocks noGrp="1"/>
          </p:cNvSpPr>
          <p:nvPr>
            <p:ph idx="1"/>
          </p:nvPr>
        </p:nvSpPr>
        <p:spPr>
          <a:xfrm>
            <a:off x="3701384" y="1123837"/>
            <a:ext cx="7172943" cy="4820530"/>
          </a:xfrm>
        </p:spPr>
        <p:txBody>
          <a:bodyPr>
            <a:normAutofit/>
          </a:bodyPr>
          <a:lstStyle/>
          <a:p>
            <a:pPr marL="0" indent="0">
              <a:buNone/>
            </a:pPr>
            <a:r>
              <a:rPr lang="fr-FR" sz="3600" dirty="0">
                <a:solidFill>
                  <a:schemeClr val="tx1">
                    <a:lumMod val="95000"/>
                    <a:lumOff val="5000"/>
                  </a:schemeClr>
                </a:solidFill>
              </a:rPr>
              <a:t>Ce sont les </a:t>
            </a:r>
            <a:r>
              <a:rPr lang="fr-FR" sz="3600" b="1" dirty="0">
                <a:solidFill>
                  <a:schemeClr val="tx1">
                    <a:lumMod val="95000"/>
                    <a:lumOff val="5000"/>
                  </a:schemeClr>
                </a:solidFill>
              </a:rPr>
              <a:t>outils </a:t>
            </a:r>
            <a:r>
              <a:rPr lang="fr-FR" sz="1600" b="1" dirty="0">
                <a:solidFill>
                  <a:schemeClr val="tx1">
                    <a:lumMod val="95000"/>
                    <a:lumOff val="5000"/>
                  </a:schemeClr>
                </a:solidFill>
              </a:rPr>
              <a:t>(ou les accessoires)</a:t>
            </a:r>
            <a:r>
              <a:rPr lang="fr-FR" sz="3600" b="1" dirty="0">
                <a:solidFill>
                  <a:schemeClr val="tx1">
                    <a:lumMod val="95000"/>
                    <a:lumOff val="5000"/>
                  </a:schemeClr>
                </a:solidFill>
              </a:rPr>
              <a:t> </a:t>
            </a:r>
          </a:p>
          <a:p>
            <a:pPr marL="0" indent="0">
              <a:buNone/>
            </a:pPr>
            <a:r>
              <a:rPr lang="fr-FR" sz="3600" dirty="0">
                <a:solidFill>
                  <a:schemeClr val="tx1">
                    <a:lumMod val="95000"/>
                    <a:lumOff val="5000"/>
                  </a:schemeClr>
                </a:solidFill>
              </a:rPr>
              <a:t>de l’intelligence. </a:t>
            </a:r>
          </a:p>
          <a:p>
            <a:endParaRPr lang="fr-FR" dirty="0"/>
          </a:p>
        </p:txBody>
      </p:sp>
    </p:spTree>
    <p:extLst>
      <p:ext uri="{BB962C8B-B14F-4D97-AF65-F5344CB8AC3E}">
        <p14:creationId xmlns:p14="http://schemas.microsoft.com/office/powerpoint/2010/main" val="13867163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D95EFDE-1DB8-AE47-B544-D3BBEA0C66EB}"/>
              </a:ext>
            </a:extLst>
          </p:cNvPr>
          <p:cNvSpPr>
            <a:spLocks noGrp="1"/>
          </p:cNvSpPr>
          <p:nvPr>
            <p:ph type="title"/>
          </p:nvPr>
        </p:nvSpPr>
        <p:spPr/>
        <p:txBody>
          <a:bodyPr/>
          <a:lstStyle/>
          <a:p>
            <a:r>
              <a:rPr lang="fr-FR" dirty="0">
                <a:solidFill>
                  <a:schemeClr val="tx1">
                    <a:lumMod val="95000"/>
                    <a:lumOff val="5000"/>
                  </a:schemeClr>
                </a:solidFill>
              </a:rPr>
              <a:t>Les processus </a:t>
            </a:r>
            <a:r>
              <a:rPr lang="fr-FR" sz="1600" dirty="0">
                <a:solidFill>
                  <a:schemeClr val="tx1">
                    <a:lumMod val="95000"/>
                    <a:lumOff val="5000"/>
                  </a:schemeClr>
                </a:solidFill>
              </a:rPr>
              <a:t>cognitifs</a:t>
            </a:r>
            <a:endParaRPr lang="fr-FR" dirty="0">
              <a:solidFill>
                <a:schemeClr val="tx1">
                  <a:lumMod val="95000"/>
                  <a:lumOff val="5000"/>
                </a:schemeClr>
              </a:solidFill>
            </a:endParaRPr>
          </a:p>
        </p:txBody>
      </p:sp>
      <p:sp>
        <p:nvSpPr>
          <p:cNvPr id="3" name="ZoneTexte 2">
            <a:extLst>
              <a:ext uri="{FF2B5EF4-FFF2-40B4-BE49-F238E27FC236}">
                <a16:creationId xmlns:a16="http://schemas.microsoft.com/office/drawing/2014/main" id="{A5C44BE7-54DB-5F42-B431-472CCF0D5BBC}"/>
              </a:ext>
            </a:extLst>
          </p:cNvPr>
          <p:cNvSpPr txBox="1"/>
          <p:nvPr/>
        </p:nvSpPr>
        <p:spPr>
          <a:xfrm>
            <a:off x="3768436" y="2685764"/>
            <a:ext cx="5689378" cy="1477328"/>
          </a:xfrm>
          <a:prstGeom prst="rect">
            <a:avLst/>
          </a:prstGeom>
          <a:noFill/>
        </p:spPr>
        <p:txBody>
          <a:bodyPr wrap="none" rtlCol="0">
            <a:spAutoFit/>
          </a:bodyPr>
          <a:lstStyle/>
          <a:p>
            <a:r>
              <a:rPr lang="fr-FR" sz="3600" dirty="0">
                <a:solidFill>
                  <a:schemeClr val="tx1">
                    <a:lumMod val="95000"/>
                    <a:lumOff val="5000"/>
                  </a:schemeClr>
                </a:solidFill>
              </a:rPr>
              <a:t>Ils sont utilisés pour </a:t>
            </a:r>
            <a:r>
              <a:rPr lang="fr-FR" sz="3600" b="1" dirty="0">
                <a:solidFill>
                  <a:schemeClr val="tx1">
                    <a:lumMod val="95000"/>
                    <a:lumOff val="5000"/>
                  </a:schemeClr>
                </a:solidFill>
              </a:rPr>
              <a:t>traiter</a:t>
            </a:r>
            <a:endParaRPr lang="fr-FR" sz="1600" b="1" dirty="0">
              <a:solidFill>
                <a:schemeClr val="tx1">
                  <a:lumMod val="95000"/>
                  <a:lumOff val="5000"/>
                </a:schemeClr>
              </a:solidFill>
            </a:endParaRPr>
          </a:p>
          <a:p>
            <a:r>
              <a:rPr lang="fr-FR" sz="3600" b="1" dirty="0">
                <a:solidFill>
                  <a:schemeClr val="tx1">
                    <a:lumMod val="95000"/>
                    <a:lumOff val="5000"/>
                  </a:schemeClr>
                </a:solidFill>
              </a:rPr>
              <a:t>de l’information.</a:t>
            </a:r>
          </a:p>
          <a:p>
            <a:endParaRPr lang="fr-FR" dirty="0"/>
          </a:p>
        </p:txBody>
      </p:sp>
    </p:spTree>
    <p:extLst>
      <p:ext uri="{BB962C8B-B14F-4D97-AF65-F5344CB8AC3E}">
        <p14:creationId xmlns:p14="http://schemas.microsoft.com/office/powerpoint/2010/main" val="134103824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FD14CB8-2F1E-9F4F-8B0A-651DE5C517C2}"/>
              </a:ext>
            </a:extLst>
          </p:cNvPr>
          <p:cNvSpPr>
            <a:spLocks noGrp="1"/>
          </p:cNvSpPr>
          <p:nvPr>
            <p:ph type="title"/>
          </p:nvPr>
        </p:nvSpPr>
        <p:spPr/>
        <p:txBody>
          <a:bodyPr/>
          <a:lstStyle/>
          <a:p>
            <a:r>
              <a:rPr lang="fr-FR" dirty="0">
                <a:solidFill>
                  <a:schemeClr val="tx1">
                    <a:lumMod val="95000"/>
                    <a:lumOff val="5000"/>
                  </a:schemeClr>
                </a:solidFill>
              </a:rPr>
              <a:t>Les processus </a:t>
            </a:r>
            <a:r>
              <a:rPr lang="fr-FR" sz="1600" dirty="0">
                <a:solidFill>
                  <a:schemeClr val="tx1">
                    <a:lumMod val="95000"/>
                    <a:lumOff val="5000"/>
                  </a:schemeClr>
                </a:solidFill>
              </a:rPr>
              <a:t>cognitifs</a:t>
            </a:r>
            <a:endParaRPr lang="fr-FR" dirty="0">
              <a:solidFill>
                <a:schemeClr val="tx1">
                  <a:lumMod val="95000"/>
                  <a:lumOff val="5000"/>
                </a:schemeClr>
              </a:solidFill>
            </a:endParaRPr>
          </a:p>
        </p:txBody>
      </p:sp>
      <p:sp>
        <p:nvSpPr>
          <p:cNvPr id="3" name="ZoneTexte 2">
            <a:extLst>
              <a:ext uri="{FF2B5EF4-FFF2-40B4-BE49-F238E27FC236}">
                <a16:creationId xmlns:a16="http://schemas.microsoft.com/office/drawing/2014/main" id="{D0A2E59F-DBFB-0443-9D59-6BDD3DBF0F24}"/>
              </a:ext>
            </a:extLst>
          </p:cNvPr>
          <p:cNvSpPr txBox="1"/>
          <p:nvPr/>
        </p:nvSpPr>
        <p:spPr>
          <a:xfrm>
            <a:off x="3519054" y="2685764"/>
            <a:ext cx="7975260" cy="1477328"/>
          </a:xfrm>
          <a:prstGeom prst="rect">
            <a:avLst/>
          </a:prstGeom>
          <a:noFill/>
        </p:spPr>
        <p:txBody>
          <a:bodyPr wrap="none" rtlCol="0">
            <a:spAutoFit/>
          </a:bodyPr>
          <a:lstStyle/>
          <a:p>
            <a:r>
              <a:rPr lang="fr-FR" sz="3600" dirty="0">
                <a:solidFill>
                  <a:schemeClr val="tx1">
                    <a:lumMod val="95000"/>
                    <a:lumOff val="5000"/>
                  </a:schemeClr>
                </a:solidFill>
              </a:rPr>
              <a:t>À partir des stimulations sensorielles</a:t>
            </a:r>
          </a:p>
          <a:p>
            <a:r>
              <a:rPr lang="fr-FR" sz="3600" dirty="0">
                <a:solidFill>
                  <a:schemeClr val="tx1">
                    <a:lumMod val="95000"/>
                    <a:lumOff val="5000"/>
                  </a:schemeClr>
                </a:solidFill>
              </a:rPr>
              <a:t>provenant de l’environnement. </a:t>
            </a:r>
          </a:p>
          <a:p>
            <a:endParaRPr lang="fr-FR" dirty="0"/>
          </a:p>
        </p:txBody>
      </p:sp>
    </p:spTree>
    <p:extLst>
      <p:ext uri="{BB962C8B-B14F-4D97-AF65-F5344CB8AC3E}">
        <p14:creationId xmlns:p14="http://schemas.microsoft.com/office/powerpoint/2010/main" val="159649878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E290C057-9509-F64E-A365-64C050B94B0E}"/>
              </a:ext>
            </a:extLst>
          </p:cNvPr>
          <p:cNvSpPr txBox="1"/>
          <p:nvPr/>
        </p:nvSpPr>
        <p:spPr>
          <a:xfrm>
            <a:off x="3578087" y="2713383"/>
            <a:ext cx="3241593" cy="830997"/>
          </a:xfrm>
          <a:prstGeom prst="rect">
            <a:avLst/>
          </a:prstGeom>
          <a:noFill/>
        </p:spPr>
        <p:txBody>
          <a:bodyPr wrap="none" rtlCol="0">
            <a:spAutoFit/>
          </a:bodyPr>
          <a:lstStyle/>
          <a:p>
            <a:r>
              <a:rPr lang="fr-FR" sz="4800" dirty="0">
                <a:solidFill>
                  <a:schemeClr val="tx1">
                    <a:lumMod val="95000"/>
                    <a:lumOff val="5000"/>
                  </a:schemeClr>
                </a:solidFill>
              </a:rPr>
              <a:t>Exemple : </a:t>
            </a:r>
          </a:p>
        </p:txBody>
      </p:sp>
    </p:spTree>
    <p:extLst>
      <p:ext uri="{BB962C8B-B14F-4D97-AF65-F5344CB8AC3E}">
        <p14:creationId xmlns:p14="http://schemas.microsoft.com/office/powerpoint/2010/main" val="31176452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4F34937-1AE4-9F4A-AA26-4AEB5354E4E9}"/>
              </a:ext>
            </a:extLst>
          </p:cNvPr>
          <p:cNvSpPr>
            <a:spLocks noGrp="1"/>
          </p:cNvSpPr>
          <p:nvPr>
            <p:ph type="title"/>
          </p:nvPr>
        </p:nvSpPr>
        <p:spPr/>
        <p:txBody>
          <a:bodyPr/>
          <a:lstStyle/>
          <a:p>
            <a:r>
              <a:rPr lang="fr-FR" dirty="0">
                <a:solidFill>
                  <a:schemeClr val="tx1">
                    <a:lumMod val="95000"/>
                    <a:lumOff val="5000"/>
                  </a:schemeClr>
                </a:solidFill>
              </a:rPr>
              <a:t>Les processus </a:t>
            </a:r>
            <a:r>
              <a:rPr lang="fr-FR" sz="1600" dirty="0">
                <a:solidFill>
                  <a:schemeClr val="tx1">
                    <a:lumMod val="95000"/>
                    <a:lumOff val="5000"/>
                  </a:schemeClr>
                </a:solidFill>
              </a:rPr>
              <a:t>cognitifs</a:t>
            </a:r>
            <a:endParaRPr lang="fr-FR" dirty="0">
              <a:solidFill>
                <a:schemeClr val="tx1">
                  <a:lumMod val="95000"/>
                  <a:lumOff val="5000"/>
                </a:schemeClr>
              </a:solidFill>
            </a:endParaRPr>
          </a:p>
        </p:txBody>
      </p:sp>
      <p:pic>
        <p:nvPicPr>
          <p:cNvPr id="4" name="Image 3">
            <a:extLst>
              <a:ext uri="{FF2B5EF4-FFF2-40B4-BE49-F238E27FC236}">
                <a16:creationId xmlns:a16="http://schemas.microsoft.com/office/drawing/2014/main" id="{FFE5BEBC-099A-9C48-B095-A31D0AAB244C}"/>
              </a:ext>
            </a:extLst>
          </p:cNvPr>
          <p:cNvPicPr/>
          <p:nvPr/>
        </p:nvPicPr>
        <p:blipFill>
          <a:blip r:embed="rId2">
            <a:biLevel thresh="25000"/>
            <a:extLst>
              <a:ext uri="{BEBA8EAE-BF5A-486C-A8C5-ECC9F3942E4B}">
                <a14:imgProps xmlns:a14="http://schemas.microsoft.com/office/drawing/2010/main">
                  <a14:imgLayer>
                    <a14:imgEffect>
                      <a14:colorTemperature colorTemp="4700"/>
                    </a14:imgEffect>
                    <a14:imgEffect>
                      <a14:saturation sat="0"/>
                    </a14:imgEffect>
                  </a14:imgLayer>
                </a14:imgProps>
              </a:ext>
              <a:ext uri="{28A0092B-C50C-407E-A947-70E740481C1C}">
                <a14:useLocalDpi xmlns:a14="http://schemas.microsoft.com/office/drawing/2010/main" val="0"/>
              </a:ext>
            </a:extLst>
          </a:blip>
          <a:stretch>
            <a:fillRect/>
          </a:stretch>
        </p:blipFill>
        <p:spPr>
          <a:xfrm>
            <a:off x="3813133" y="772360"/>
            <a:ext cx="5021514" cy="2215640"/>
          </a:xfrm>
          <a:prstGeom prst="rect">
            <a:avLst/>
          </a:prstGeom>
        </p:spPr>
      </p:pic>
      <p:pic>
        <p:nvPicPr>
          <p:cNvPr id="5" name="Image 4">
            <a:extLst>
              <a:ext uri="{FF2B5EF4-FFF2-40B4-BE49-F238E27FC236}">
                <a16:creationId xmlns:a16="http://schemas.microsoft.com/office/drawing/2014/main" id="{ED4E5123-5706-AA4C-972A-43605BE5BFF0}"/>
              </a:ext>
            </a:extLst>
          </p:cNvPr>
          <p:cNvPicPr/>
          <p:nvPr/>
        </p:nvPicPr>
        <p:blipFill>
          <a:blip r:embed="rId3">
            <a:biLevel thresh="25000"/>
            <a:extLst>
              <a:ext uri="{28A0092B-C50C-407E-A947-70E740481C1C}">
                <a14:useLocalDpi xmlns:a14="http://schemas.microsoft.com/office/drawing/2010/main" val="0"/>
              </a:ext>
            </a:extLst>
          </a:blip>
          <a:stretch>
            <a:fillRect/>
          </a:stretch>
        </p:blipFill>
        <p:spPr>
          <a:xfrm>
            <a:off x="3481864" y="4408956"/>
            <a:ext cx="1299845" cy="1468120"/>
          </a:xfrm>
          <a:prstGeom prst="rect">
            <a:avLst/>
          </a:prstGeom>
        </p:spPr>
      </p:pic>
      <p:pic>
        <p:nvPicPr>
          <p:cNvPr id="6" name="Image 5">
            <a:extLst>
              <a:ext uri="{FF2B5EF4-FFF2-40B4-BE49-F238E27FC236}">
                <a16:creationId xmlns:a16="http://schemas.microsoft.com/office/drawing/2014/main" id="{6EBFBF8C-F5A2-7243-AFA7-7DE57E855BB7}"/>
              </a:ext>
            </a:extLst>
          </p:cNvPr>
          <p:cNvPicPr/>
          <p:nvPr/>
        </p:nvPicPr>
        <p:blipFill>
          <a:blip r:embed="rId4">
            <a:biLevel thresh="25000"/>
            <a:extLst>
              <a:ext uri="{BEBA8EAE-BF5A-486C-A8C5-ECC9F3942E4B}">
                <a14:imgProps xmlns:a14="http://schemas.microsoft.com/office/drawing/2010/main">
                  <a14:imgLayer>
                    <a14:imgEffect>
                      <a14:colorTemperature colorTemp="4700"/>
                    </a14:imgEffect>
                    <a14:imgEffect>
                      <a14:saturation sat="0"/>
                    </a14:imgEffect>
                  </a14:imgLayer>
                </a14:imgProps>
              </a:ext>
              <a:ext uri="{28A0092B-C50C-407E-A947-70E740481C1C}">
                <a14:useLocalDpi xmlns:a14="http://schemas.microsoft.com/office/drawing/2010/main" val="0"/>
              </a:ext>
            </a:extLst>
          </a:blip>
          <a:stretch>
            <a:fillRect/>
          </a:stretch>
        </p:blipFill>
        <p:spPr>
          <a:xfrm>
            <a:off x="9748936" y="4626443"/>
            <a:ext cx="1480820" cy="1033145"/>
          </a:xfrm>
          <a:prstGeom prst="rect">
            <a:avLst/>
          </a:prstGeom>
        </p:spPr>
      </p:pic>
      <p:sp>
        <p:nvSpPr>
          <p:cNvPr id="8" name="ZoneTexte 7">
            <a:extLst>
              <a:ext uri="{FF2B5EF4-FFF2-40B4-BE49-F238E27FC236}">
                <a16:creationId xmlns:a16="http://schemas.microsoft.com/office/drawing/2014/main" id="{7C217F8B-6AC0-A840-BFE1-8D35AF8D6407}"/>
              </a:ext>
            </a:extLst>
          </p:cNvPr>
          <p:cNvSpPr txBox="1"/>
          <p:nvPr/>
        </p:nvSpPr>
        <p:spPr>
          <a:xfrm>
            <a:off x="3898614" y="708338"/>
            <a:ext cx="2590774" cy="830997"/>
          </a:xfrm>
          <a:prstGeom prst="rect">
            <a:avLst/>
          </a:prstGeom>
          <a:noFill/>
        </p:spPr>
        <p:txBody>
          <a:bodyPr wrap="none" rtlCol="0">
            <a:spAutoFit/>
          </a:bodyPr>
          <a:lstStyle/>
          <a:p>
            <a:r>
              <a:rPr lang="fr-FR" sz="2400" dirty="0">
                <a:solidFill>
                  <a:schemeClr val="tx1">
                    <a:lumMod val="95000"/>
                    <a:lumOff val="5000"/>
                  </a:schemeClr>
                </a:solidFill>
              </a:rPr>
              <a:t>Le plongeur</a:t>
            </a:r>
          </a:p>
          <a:p>
            <a:r>
              <a:rPr lang="fr-FR" sz="2400" dirty="0">
                <a:solidFill>
                  <a:schemeClr val="tx1">
                    <a:lumMod val="95000"/>
                    <a:lumOff val="5000"/>
                  </a:schemeClr>
                </a:solidFill>
              </a:rPr>
              <a:t>ou la plongeuse</a:t>
            </a:r>
          </a:p>
        </p:txBody>
      </p:sp>
    </p:spTree>
    <p:extLst>
      <p:ext uri="{BB962C8B-B14F-4D97-AF65-F5344CB8AC3E}">
        <p14:creationId xmlns:p14="http://schemas.microsoft.com/office/powerpoint/2010/main" val="398757564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1">
            <a:extLst>
              <a:ext uri="{FF2B5EF4-FFF2-40B4-BE49-F238E27FC236}">
                <a16:creationId xmlns:a16="http://schemas.microsoft.com/office/drawing/2014/main" id="{CAF4520D-1545-4A48-9DAD-3F834B00FA4B}"/>
              </a:ext>
            </a:extLst>
          </p:cNvPr>
          <p:cNvSpPr>
            <a:spLocks noGrp="1"/>
          </p:cNvSpPr>
          <p:nvPr>
            <p:ph type="title"/>
          </p:nvPr>
        </p:nvSpPr>
        <p:spPr>
          <a:xfrm>
            <a:off x="252919" y="1123837"/>
            <a:ext cx="2947482" cy="4601183"/>
          </a:xfrm>
        </p:spPr>
        <p:txBody>
          <a:bodyPr/>
          <a:lstStyle/>
          <a:p>
            <a:r>
              <a:rPr lang="fr-FR" dirty="0">
                <a:solidFill>
                  <a:schemeClr val="tx1">
                    <a:lumMod val="95000"/>
                    <a:lumOff val="5000"/>
                  </a:schemeClr>
                </a:solidFill>
              </a:rPr>
              <a:t>Les processus </a:t>
            </a:r>
            <a:r>
              <a:rPr lang="fr-FR" sz="1600" dirty="0">
                <a:solidFill>
                  <a:schemeClr val="tx1">
                    <a:lumMod val="95000"/>
                    <a:lumOff val="5000"/>
                  </a:schemeClr>
                </a:solidFill>
              </a:rPr>
              <a:t>cognitifs </a:t>
            </a:r>
            <a:br>
              <a:rPr lang="fr-FR" sz="1600" dirty="0"/>
            </a:br>
            <a:br>
              <a:rPr lang="fr-FR" sz="1600" dirty="0"/>
            </a:br>
            <a:endParaRPr lang="fr-FR" sz="1600" dirty="0">
              <a:solidFill>
                <a:schemeClr val="accent2">
                  <a:lumMod val="60000"/>
                  <a:lumOff val="40000"/>
                </a:schemeClr>
              </a:solidFill>
            </a:endParaRPr>
          </a:p>
        </p:txBody>
      </p:sp>
      <p:sp>
        <p:nvSpPr>
          <p:cNvPr id="2" name="ZoneTexte 1">
            <a:extLst>
              <a:ext uri="{FF2B5EF4-FFF2-40B4-BE49-F238E27FC236}">
                <a16:creationId xmlns:a16="http://schemas.microsoft.com/office/drawing/2014/main" id="{DE88193A-9549-A34B-8304-1A7E7AA28E3A}"/>
              </a:ext>
            </a:extLst>
          </p:cNvPr>
          <p:cNvSpPr txBox="1"/>
          <p:nvPr/>
        </p:nvSpPr>
        <p:spPr>
          <a:xfrm>
            <a:off x="8984350" y="1357223"/>
            <a:ext cx="2228495" cy="830997"/>
          </a:xfrm>
          <a:prstGeom prst="rect">
            <a:avLst/>
          </a:prstGeom>
          <a:noFill/>
        </p:spPr>
        <p:txBody>
          <a:bodyPr wrap="none" rtlCol="0">
            <a:spAutoFit/>
          </a:bodyPr>
          <a:lstStyle/>
          <a:p>
            <a:r>
              <a:rPr lang="fr-FR" sz="2400" dirty="0">
                <a:solidFill>
                  <a:schemeClr val="tx1">
                    <a:lumMod val="95000"/>
                    <a:lumOff val="5000"/>
                  </a:schemeClr>
                </a:solidFill>
              </a:rPr>
              <a:t>2. L’utilisation</a:t>
            </a:r>
          </a:p>
          <a:p>
            <a:r>
              <a:rPr lang="fr-FR" sz="2400" dirty="0">
                <a:solidFill>
                  <a:schemeClr val="tx1">
                    <a:lumMod val="95000"/>
                    <a:lumOff val="5000"/>
                  </a:schemeClr>
                </a:solidFill>
              </a:rPr>
              <a:t>d’accessoires</a:t>
            </a:r>
          </a:p>
        </p:txBody>
      </p:sp>
      <p:sp>
        <p:nvSpPr>
          <p:cNvPr id="3" name="ZoneTexte 2">
            <a:extLst>
              <a:ext uri="{FF2B5EF4-FFF2-40B4-BE49-F238E27FC236}">
                <a16:creationId xmlns:a16="http://schemas.microsoft.com/office/drawing/2014/main" id="{C37F8899-5C2E-FD49-BD74-A91707BB550C}"/>
              </a:ext>
            </a:extLst>
          </p:cNvPr>
          <p:cNvSpPr txBox="1"/>
          <p:nvPr/>
        </p:nvSpPr>
        <p:spPr>
          <a:xfrm>
            <a:off x="3898614" y="708338"/>
            <a:ext cx="2590774" cy="830997"/>
          </a:xfrm>
          <a:prstGeom prst="rect">
            <a:avLst/>
          </a:prstGeom>
          <a:noFill/>
        </p:spPr>
        <p:txBody>
          <a:bodyPr wrap="none" rtlCol="0">
            <a:spAutoFit/>
          </a:bodyPr>
          <a:lstStyle/>
          <a:p>
            <a:r>
              <a:rPr lang="fr-FR" sz="2400" dirty="0">
                <a:solidFill>
                  <a:schemeClr val="tx1">
                    <a:lumMod val="95000"/>
                    <a:lumOff val="5000"/>
                  </a:schemeClr>
                </a:solidFill>
              </a:rPr>
              <a:t>1. Le plongeur</a:t>
            </a:r>
          </a:p>
          <a:p>
            <a:r>
              <a:rPr lang="fr-FR" sz="2400" dirty="0">
                <a:solidFill>
                  <a:schemeClr val="tx1">
                    <a:lumMod val="95000"/>
                    <a:lumOff val="5000"/>
                  </a:schemeClr>
                </a:solidFill>
              </a:rPr>
              <a:t>ou la plongeuse</a:t>
            </a:r>
          </a:p>
        </p:txBody>
      </p:sp>
      <p:sp>
        <p:nvSpPr>
          <p:cNvPr id="8" name="ZoneTexte 7">
            <a:extLst>
              <a:ext uri="{FF2B5EF4-FFF2-40B4-BE49-F238E27FC236}">
                <a16:creationId xmlns:a16="http://schemas.microsoft.com/office/drawing/2014/main" id="{499F5676-D706-234C-9C15-A155EBD0A050}"/>
              </a:ext>
            </a:extLst>
          </p:cNvPr>
          <p:cNvSpPr txBox="1"/>
          <p:nvPr/>
        </p:nvSpPr>
        <p:spPr>
          <a:xfrm>
            <a:off x="5203205" y="4950756"/>
            <a:ext cx="4588115" cy="830997"/>
          </a:xfrm>
          <a:prstGeom prst="rect">
            <a:avLst/>
          </a:prstGeom>
          <a:noFill/>
        </p:spPr>
        <p:txBody>
          <a:bodyPr wrap="none" rtlCol="0">
            <a:spAutoFit/>
          </a:bodyPr>
          <a:lstStyle/>
          <a:p>
            <a:r>
              <a:rPr lang="fr-FR" sz="2400" dirty="0">
                <a:solidFill>
                  <a:schemeClr val="tx1">
                    <a:lumMod val="95000"/>
                    <a:lumOff val="5000"/>
                  </a:schemeClr>
                </a:solidFill>
              </a:rPr>
              <a:t>3. Pour aller chercher le trésor</a:t>
            </a:r>
          </a:p>
          <a:p>
            <a:r>
              <a:rPr lang="fr-FR" sz="2400" dirty="0">
                <a:solidFill>
                  <a:schemeClr val="tx1">
                    <a:lumMod val="95000"/>
                    <a:lumOff val="5000"/>
                  </a:schemeClr>
                </a:solidFill>
              </a:rPr>
              <a:t>dans les eaux profondes</a:t>
            </a:r>
          </a:p>
        </p:txBody>
      </p:sp>
      <p:pic>
        <p:nvPicPr>
          <p:cNvPr id="10" name="Image 9">
            <a:extLst>
              <a:ext uri="{FF2B5EF4-FFF2-40B4-BE49-F238E27FC236}">
                <a16:creationId xmlns:a16="http://schemas.microsoft.com/office/drawing/2014/main" id="{A8DE10C2-28C5-A241-B10F-D0AA7F20D553}"/>
              </a:ext>
            </a:extLst>
          </p:cNvPr>
          <p:cNvPicPr/>
          <p:nvPr/>
        </p:nvPicPr>
        <p:blipFill>
          <a:blip r:embed="rId2">
            <a:biLevel thresh="25000"/>
            <a:extLst>
              <a:ext uri="{BEBA8EAE-BF5A-486C-A8C5-ECC9F3942E4B}">
                <a14:imgProps xmlns:a14="http://schemas.microsoft.com/office/drawing/2010/main">
                  <a14:imgLayer>
                    <a14:imgEffect>
                      <a14:colorTemperature colorTemp="4700"/>
                    </a14:imgEffect>
                    <a14:imgEffect>
                      <a14:saturation sat="0"/>
                    </a14:imgEffect>
                  </a14:imgLayer>
                </a14:imgProps>
              </a:ext>
              <a:ext uri="{28A0092B-C50C-407E-A947-70E740481C1C}">
                <a14:useLocalDpi xmlns:a14="http://schemas.microsoft.com/office/drawing/2010/main" val="0"/>
              </a:ext>
            </a:extLst>
          </a:blip>
          <a:stretch>
            <a:fillRect/>
          </a:stretch>
        </p:blipFill>
        <p:spPr>
          <a:xfrm>
            <a:off x="3711575" y="1627296"/>
            <a:ext cx="5021514" cy="2215640"/>
          </a:xfrm>
          <a:prstGeom prst="rect">
            <a:avLst/>
          </a:prstGeom>
        </p:spPr>
      </p:pic>
      <p:pic>
        <p:nvPicPr>
          <p:cNvPr id="13" name="Image 12">
            <a:extLst>
              <a:ext uri="{FF2B5EF4-FFF2-40B4-BE49-F238E27FC236}">
                <a16:creationId xmlns:a16="http://schemas.microsoft.com/office/drawing/2014/main" id="{CFF6C655-48D1-2844-A92E-D9D6EDBE3D5D}"/>
              </a:ext>
            </a:extLst>
          </p:cNvPr>
          <p:cNvPicPr/>
          <p:nvPr/>
        </p:nvPicPr>
        <p:blipFill>
          <a:blip r:embed="rId3">
            <a:biLevel thresh="25000"/>
            <a:extLst>
              <a:ext uri="{28A0092B-C50C-407E-A947-70E740481C1C}">
                <a14:useLocalDpi xmlns:a14="http://schemas.microsoft.com/office/drawing/2010/main" val="0"/>
              </a:ext>
            </a:extLst>
          </a:blip>
          <a:stretch>
            <a:fillRect/>
          </a:stretch>
        </p:blipFill>
        <p:spPr>
          <a:xfrm>
            <a:off x="9938048" y="2176821"/>
            <a:ext cx="1697990" cy="1581150"/>
          </a:xfrm>
          <a:prstGeom prst="rect">
            <a:avLst/>
          </a:prstGeom>
        </p:spPr>
      </p:pic>
      <p:cxnSp>
        <p:nvCxnSpPr>
          <p:cNvPr id="17" name="Connecteur droit avec flèche 16">
            <a:extLst>
              <a:ext uri="{FF2B5EF4-FFF2-40B4-BE49-F238E27FC236}">
                <a16:creationId xmlns:a16="http://schemas.microsoft.com/office/drawing/2014/main" id="{02F6A745-51C1-F14E-890F-4C6D133D4879}"/>
              </a:ext>
            </a:extLst>
          </p:cNvPr>
          <p:cNvCxnSpPr/>
          <p:nvPr/>
        </p:nvCxnSpPr>
        <p:spPr>
          <a:xfrm flipH="1">
            <a:off x="6489388" y="2735116"/>
            <a:ext cx="3763942"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19" name="Image 18">
            <a:extLst>
              <a:ext uri="{FF2B5EF4-FFF2-40B4-BE49-F238E27FC236}">
                <a16:creationId xmlns:a16="http://schemas.microsoft.com/office/drawing/2014/main" id="{A9A126E3-DF12-1A4C-812D-CA65DB620C29}"/>
              </a:ext>
            </a:extLst>
          </p:cNvPr>
          <p:cNvPicPr/>
          <p:nvPr/>
        </p:nvPicPr>
        <p:blipFill>
          <a:blip r:embed="rId4">
            <a:biLevel thresh="25000"/>
            <a:extLst>
              <a:ext uri="{BEBA8EAE-BF5A-486C-A8C5-ECC9F3942E4B}">
                <a14:imgProps xmlns:a14="http://schemas.microsoft.com/office/drawing/2010/main">
                  <a14:imgLayer>
                    <a14:imgEffect>
                      <a14:colorTemperature colorTemp="4700"/>
                    </a14:imgEffect>
                    <a14:imgEffect>
                      <a14:saturation sat="0"/>
                    </a14:imgEffect>
                  </a14:imgLayer>
                </a14:imgProps>
              </a:ext>
              <a:ext uri="{28A0092B-C50C-407E-A947-70E740481C1C}">
                <a14:useLocalDpi xmlns:a14="http://schemas.microsoft.com/office/drawing/2010/main" val="0"/>
              </a:ext>
            </a:extLst>
          </a:blip>
          <a:stretch>
            <a:fillRect/>
          </a:stretch>
        </p:blipFill>
        <p:spPr>
          <a:xfrm>
            <a:off x="10046633" y="4649616"/>
            <a:ext cx="1480820" cy="1033145"/>
          </a:xfrm>
          <a:prstGeom prst="rect">
            <a:avLst/>
          </a:prstGeom>
        </p:spPr>
      </p:pic>
      <p:pic>
        <p:nvPicPr>
          <p:cNvPr id="11" name="Image 10">
            <a:extLst>
              <a:ext uri="{FF2B5EF4-FFF2-40B4-BE49-F238E27FC236}">
                <a16:creationId xmlns:a16="http://schemas.microsoft.com/office/drawing/2014/main" id="{DA246065-C9A4-784C-A292-BE0E474F41EB}"/>
              </a:ext>
            </a:extLst>
          </p:cNvPr>
          <p:cNvPicPr/>
          <p:nvPr/>
        </p:nvPicPr>
        <p:blipFill>
          <a:blip r:embed="rId5">
            <a:biLevel thresh="25000"/>
            <a:extLst>
              <a:ext uri="{28A0092B-C50C-407E-A947-70E740481C1C}">
                <a14:useLocalDpi xmlns:a14="http://schemas.microsoft.com/office/drawing/2010/main" val="0"/>
              </a:ext>
            </a:extLst>
          </a:blip>
          <a:stretch>
            <a:fillRect/>
          </a:stretch>
        </p:blipFill>
        <p:spPr>
          <a:xfrm>
            <a:off x="3499538" y="4432129"/>
            <a:ext cx="1299845" cy="1468120"/>
          </a:xfrm>
          <a:prstGeom prst="rect">
            <a:avLst/>
          </a:prstGeom>
        </p:spPr>
      </p:pic>
      <p:cxnSp>
        <p:nvCxnSpPr>
          <p:cNvPr id="14" name="Connecteur droit avec flèche 13">
            <a:extLst>
              <a:ext uri="{FF2B5EF4-FFF2-40B4-BE49-F238E27FC236}">
                <a16:creationId xmlns:a16="http://schemas.microsoft.com/office/drawing/2014/main" id="{F0DF847D-DB93-5C44-8380-1E78EC64AD1D}"/>
              </a:ext>
            </a:extLst>
          </p:cNvPr>
          <p:cNvCxnSpPr>
            <a:cxnSpLocks/>
          </p:cNvCxnSpPr>
          <p:nvPr/>
        </p:nvCxnSpPr>
        <p:spPr>
          <a:xfrm flipV="1">
            <a:off x="9107162" y="5682761"/>
            <a:ext cx="939471" cy="9899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5348095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0DBF116-B0B3-5A4E-93F4-615AA8A6458D}"/>
              </a:ext>
            </a:extLst>
          </p:cNvPr>
          <p:cNvSpPr>
            <a:spLocks noGrp="1"/>
          </p:cNvSpPr>
          <p:nvPr>
            <p:ph type="title"/>
          </p:nvPr>
        </p:nvSpPr>
        <p:spPr/>
        <p:txBody>
          <a:bodyPr/>
          <a:lstStyle/>
          <a:p>
            <a:r>
              <a:rPr lang="fr-FR" dirty="0">
                <a:solidFill>
                  <a:schemeClr val="tx1">
                    <a:lumMod val="95000"/>
                    <a:lumOff val="5000"/>
                  </a:schemeClr>
                </a:solidFill>
              </a:rPr>
              <a:t>Les procédures</a:t>
            </a:r>
          </a:p>
        </p:txBody>
      </p:sp>
      <p:sp>
        <p:nvSpPr>
          <p:cNvPr id="3" name="Espace réservé du contenu 2">
            <a:extLst>
              <a:ext uri="{FF2B5EF4-FFF2-40B4-BE49-F238E27FC236}">
                <a16:creationId xmlns:a16="http://schemas.microsoft.com/office/drawing/2014/main" id="{9299E219-471A-C648-A31E-52226AFF4EA4}"/>
              </a:ext>
            </a:extLst>
          </p:cNvPr>
          <p:cNvSpPr>
            <a:spLocks noGrp="1"/>
          </p:cNvSpPr>
          <p:nvPr>
            <p:ph idx="1"/>
          </p:nvPr>
        </p:nvSpPr>
        <p:spPr>
          <a:xfrm>
            <a:off x="3807623" y="893604"/>
            <a:ext cx="8256558" cy="5120640"/>
          </a:xfrm>
        </p:spPr>
        <p:txBody>
          <a:bodyPr>
            <a:normAutofit/>
          </a:bodyPr>
          <a:lstStyle/>
          <a:p>
            <a:pPr marL="0" indent="0" algn="ctr">
              <a:buNone/>
            </a:pPr>
            <a:endParaRPr lang="fr-FR" sz="3200" dirty="0"/>
          </a:p>
          <a:p>
            <a:pPr marL="0" indent="0">
              <a:buNone/>
            </a:pPr>
            <a:r>
              <a:rPr lang="fr-FR" sz="3200" dirty="0">
                <a:solidFill>
                  <a:schemeClr val="tx1">
                    <a:lumMod val="95000"/>
                    <a:lumOff val="5000"/>
                  </a:schemeClr>
                </a:solidFill>
              </a:rPr>
              <a:t>C’est un savoir-faire qui implique </a:t>
            </a:r>
          </a:p>
          <a:p>
            <a:pPr marL="0" indent="0">
              <a:buNone/>
            </a:pPr>
            <a:r>
              <a:rPr lang="fr-FR" sz="3200" b="1" dirty="0">
                <a:solidFill>
                  <a:schemeClr val="tx1">
                    <a:lumMod val="95000"/>
                    <a:lumOff val="5000"/>
                  </a:schemeClr>
                </a:solidFill>
              </a:rPr>
              <a:t>une série séquentielle* </a:t>
            </a:r>
          </a:p>
          <a:p>
            <a:pPr marL="0" indent="0">
              <a:buNone/>
            </a:pPr>
            <a:r>
              <a:rPr lang="fr-FR" sz="3200" dirty="0">
                <a:solidFill>
                  <a:schemeClr val="tx1">
                    <a:lumMod val="95000"/>
                    <a:lumOff val="5000"/>
                  </a:schemeClr>
                </a:solidFill>
              </a:rPr>
              <a:t>de travail à réaliser.</a:t>
            </a:r>
          </a:p>
          <a:p>
            <a:pPr marL="0" indent="0">
              <a:buNone/>
            </a:pPr>
            <a:endParaRPr lang="fr-FR" sz="1600" dirty="0"/>
          </a:p>
          <a:p>
            <a:pPr marL="0" indent="0">
              <a:buNone/>
            </a:pPr>
            <a:endParaRPr lang="fr-FR" sz="1600" dirty="0"/>
          </a:p>
          <a:p>
            <a:pPr marL="0" indent="0" algn="ctr">
              <a:buNone/>
            </a:pPr>
            <a:endParaRPr lang="fr-FR" sz="1600" dirty="0"/>
          </a:p>
          <a:p>
            <a:pPr marL="0" indent="0" algn="ctr">
              <a:buNone/>
            </a:pPr>
            <a:endParaRPr lang="fr-FR" sz="1600" dirty="0"/>
          </a:p>
          <a:p>
            <a:pPr marL="0" indent="0" algn="ctr">
              <a:buNone/>
            </a:pPr>
            <a:r>
              <a:rPr lang="fr-FR" sz="1600" dirty="0">
                <a:solidFill>
                  <a:schemeClr val="tx1">
                    <a:lumMod val="95000"/>
                    <a:lumOff val="5000"/>
                  </a:schemeClr>
                </a:solidFill>
              </a:rPr>
              <a:t>Des étapes* </a:t>
            </a:r>
          </a:p>
        </p:txBody>
      </p:sp>
      <p:pic>
        <p:nvPicPr>
          <p:cNvPr id="4" name="Image 3">
            <a:extLst>
              <a:ext uri="{FF2B5EF4-FFF2-40B4-BE49-F238E27FC236}">
                <a16:creationId xmlns:a16="http://schemas.microsoft.com/office/drawing/2014/main" id="{8134CD7B-12BC-8241-A207-81C429E4B816}"/>
              </a:ext>
            </a:extLst>
          </p:cNvPr>
          <p:cNvPicPr/>
          <p:nvPr/>
        </p:nvPicPr>
        <p:blipFill>
          <a:blip r:embed="rId2">
            <a:biLevel thresh="25000"/>
            <a:extLst>
              <a:ext uri="{28A0092B-C50C-407E-A947-70E740481C1C}">
                <a14:useLocalDpi xmlns:a14="http://schemas.microsoft.com/office/drawing/2010/main" val="0"/>
              </a:ext>
            </a:extLst>
          </a:blip>
          <a:stretch>
            <a:fillRect/>
          </a:stretch>
        </p:blipFill>
        <p:spPr>
          <a:xfrm>
            <a:off x="8736055" y="4217453"/>
            <a:ext cx="2608211" cy="1507567"/>
          </a:xfrm>
          <a:prstGeom prst="rect">
            <a:avLst/>
          </a:prstGeom>
        </p:spPr>
      </p:pic>
    </p:spTree>
    <p:extLst>
      <p:ext uri="{BB962C8B-B14F-4D97-AF65-F5344CB8AC3E}">
        <p14:creationId xmlns:p14="http://schemas.microsoft.com/office/powerpoint/2010/main" val="315950304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046D0471-A851-1240-A58F-D6B7F2E5C510}"/>
              </a:ext>
            </a:extLst>
          </p:cNvPr>
          <p:cNvSpPr txBox="1"/>
          <p:nvPr/>
        </p:nvSpPr>
        <p:spPr>
          <a:xfrm>
            <a:off x="135493" y="1960774"/>
            <a:ext cx="2478564" cy="3046988"/>
          </a:xfrm>
          <a:prstGeom prst="rect">
            <a:avLst/>
          </a:prstGeom>
          <a:noFill/>
        </p:spPr>
        <p:txBody>
          <a:bodyPr wrap="none" rtlCol="0">
            <a:spAutoFit/>
          </a:bodyPr>
          <a:lstStyle/>
          <a:p>
            <a:r>
              <a:rPr lang="fr-FR" sz="3200" dirty="0">
                <a:solidFill>
                  <a:schemeClr val="tx1">
                    <a:lumMod val="95000"/>
                    <a:lumOff val="5000"/>
                  </a:schemeClr>
                </a:solidFill>
              </a:rPr>
              <a:t>Exemple:</a:t>
            </a:r>
          </a:p>
          <a:p>
            <a:r>
              <a:rPr lang="fr-FR" sz="3200" dirty="0">
                <a:solidFill>
                  <a:schemeClr val="tx1">
                    <a:lumMod val="95000"/>
                    <a:lumOff val="5000"/>
                  </a:schemeClr>
                </a:solidFill>
              </a:rPr>
              <a:t> </a:t>
            </a:r>
          </a:p>
          <a:p>
            <a:r>
              <a:rPr lang="fr-FR" sz="3200" dirty="0">
                <a:solidFill>
                  <a:schemeClr val="tx1">
                    <a:lumMod val="95000"/>
                    <a:lumOff val="5000"/>
                  </a:schemeClr>
                </a:solidFill>
              </a:rPr>
              <a:t>d’étapes</a:t>
            </a:r>
          </a:p>
          <a:p>
            <a:r>
              <a:rPr lang="fr-FR" sz="3200" dirty="0">
                <a:solidFill>
                  <a:schemeClr val="tx1">
                    <a:lumMod val="95000"/>
                    <a:lumOff val="5000"/>
                  </a:schemeClr>
                </a:solidFill>
              </a:rPr>
              <a:t>Pour mieux </a:t>
            </a:r>
          </a:p>
          <a:p>
            <a:r>
              <a:rPr lang="fr-FR" sz="3200" dirty="0">
                <a:solidFill>
                  <a:schemeClr val="tx1">
                    <a:lumMod val="95000"/>
                    <a:lumOff val="5000"/>
                  </a:schemeClr>
                </a:solidFill>
              </a:rPr>
              <a:t>réussir ses </a:t>
            </a:r>
          </a:p>
          <a:p>
            <a:r>
              <a:rPr lang="fr-FR" sz="3200" dirty="0">
                <a:solidFill>
                  <a:schemeClr val="tx1">
                    <a:lumMod val="95000"/>
                    <a:lumOff val="5000"/>
                  </a:schemeClr>
                </a:solidFill>
              </a:rPr>
              <a:t>contrôles</a:t>
            </a:r>
          </a:p>
        </p:txBody>
      </p:sp>
      <p:pic>
        <p:nvPicPr>
          <p:cNvPr id="5" name="Image 4">
            <a:extLst>
              <a:ext uri="{FF2B5EF4-FFF2-40B4-BE49-F238E27FC236}">
                <a16:creationId xmlns:a16="http://schemas.microsoft.com/office/drawing/2014/main" id="{C4710766-0779-DB43-A328-C88987C6BAD6}"/>
              </a:ext>
            </a:extLst>
          </p:cNvPr>
          <p:cNvPicPr>
            <a:picLocks noChangeAspect="1"/>
          </p:cNvPicPr>
          <p:nvPr/>
        </p:nvPicPr>
        <p:blipFill>
          <a:blip r:embed="rId2"/>
          <a:stretch>
            <a:fillRect/>
          </a:stretch>
        </p:blipFill>
        <p:spPr>
          <a:xfrm>
            <a:off x="4545562" y="0"/>
            <a:ext cx="5762711" cy="6858000"/>
          </a:xfrm>
          <a:prstGeom prst="rect">
            <a:avLst/>
          </a:prstGeom>
        </p:spPr>
      </p:pic>
    </p:spTree>
    <p:extLst>
      <p:ext uri="{BB962C8B-B14F-4D97-AF65-F5344CB8AC3E}">
        <p14:creationId xmlns:p14="http://schemas.microsoft.com/office/powerpoint/2010/main" val="338056382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1683D7B-E511-894E-BDBC-E0FBBE8F90D1}"/>
              </a:ext>
            </a:extLst>
          </p:cNvPr>
          <p:cNvSpPr>
            <a:spLocks noGrp="1"/>
          </p:cNvSpPr>
          <p:nvPr>
            <p:ph type="title"/>
          </p:nvPr>
        </p:nvSpPr>
        <p:spPr/>
        <p:txBody>
          <a:bodyPr/>
          <a:lstStyle/>
          <a:p>
            <a:r>
              <a:rPr lang="fr-FR" dirty="0">
                <a:solidFill>
                  <a:schemeClr val="tx1">
                    <a:lumMod val="95000"/>
                    <a:lumOff val="5000"/>
                  </a:schemeClr>
                </a:solidFill>
              </a:rPr>
              <a:t>Les stratégies</a:t>
            </a:r>
          </a:p>
        </p:txBody>
      </p:sp>
      <p:sp>
        <p:nvSpPr>
          <p:cNvPr id="3" name="Rectangle 2">
            <a:extLst>
              <a:ext uri="{FF2B5EF4-FFF2-40B4-BE49-F238E27FC236}">
                <a16:creationId xmlns:a16="http://schemas.microsoft.com/office/drawing/2014/main" id="{E8038382-06E5-434C-AC60-F113B18147C8}"/>
              </a:ext>
            </a:extLst>
          </p:cNvPr>
          <p:cNvSpPr/>
          <p:nvPr/>
        </p:nvSpPr>
        <p:spPr>
          <a:xfrm>
            <a:off x="4475018" y="2547265"/>
            <a:ext cx="6096000" cy="1754326"/>
          </a:xfrm>
          <a:prstGeom prst="rect">
            <a:avLst/>
          </a:prstGeom>
        </p:spPr>
        <p:txBody>
          <a:bodyPr>
            <a:spAutoFit/>
          </a:bodyPr>
          <a:lstStyle/>
          <a:p>
            <a:pPr algn="ctr"/>
            <a:r>
              <a:rPr lang="fr-FR" sz="3600" dirty="0">
                <a:solidFill>
                  <a:schemeClr val="tx1">
                    <a:lumMod val="95000"/>
                    <a:lumOff val="5000"/>
                  </a:schemeClr>
                </a:solidFill>
              </a:rPr>
              <a:t>Ce mot vient du grec, qui veut dire</a:t>
            </a:r>
          </a:p>
          <a:p>
            <a:pPr algn="ctr"/>
            <a:r>
              <a:rPr lang="fr-FR" sz="3600" dirty="0">
                <a:solidFill>
                  <a:schemeClr val="tx1">
                    <a:lumMod val="95000"/>
                    <a:lumOff val="5000"/>
                  </a:schemeClr>
                </a:solidFill>
              </a:rPr>
              <a:t>« </a:t>
            </a:r>
            <a:r>
              <a:rPr lang="fr-FR" sz="3600" i="1" dirty="0">
                <a:solidFill>
                  <a:schemeClr val="tx1">
                    <a:lumMod val="95000"/>
                    <a:lumOff val="5000"/>
                  </a:schemeClr>
                </a:solidFill>
              </a:rPr>
              <a:t>conduire une armée </a:t>
            </a:r>
            <a:r>
              <a:rPr lang="fr-FR" sz="3600" dirty="0">
                <a:solidFill>
                  <a:schemeClr val="tx1">
                    <a:lumMod val="95000"/>
                    <a:lumOff val="5000"/>
                  </a:schemeClr>
                </a:solidFill>
              </a:rPr>
              <a:t>». </a:t>
            </a:r>
          </a:p>
        </p:txBody>
      </p:sp>
    </p:spTree>
    <p:extLst>
      <p:ext uri="{BB962C8B-B14F-4D97-AF65-F5344CB8AC3E}">
        <p14:creationId xmlns:p14="http://schemas.microsoft.com/office/powerpoint/2010/main" val="239738042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A27C70CB-DA84-3F43-9DBE-761674A7F461}"/>
              </a:ext>
            </a:extLst>
          </p:cNvPr>
          <p:cNvSpPr>
            <a:spLocks noGrp="1"/>
          </p:cNvSpPr>
          <p:nvPr>
            <p:ph idx="1"/>
          </p:nvPr>
        </p:nvSpPr>
        <p:spPr>
          <a:xfrm>
            <a:off x="3869268" y="864108"/>
            <a:ext cx="7580610" cy="5120640"/>
          </a:xfrm>
        </p:spPr>
        <p:txBody>
          <a:bodyPr/>
          <a:lstStyle/>
          <a:p>
            <a:pPr marL="0" indent="0" algn="just">
              <a:buNone/>
            </a:pPr>
            <a:endParaRPr lang="fr-FR" sz="3200" dirty="0">
              <a:solidFill>
                <a:schemeClr val="tx1">
                  <a:lumMod val="95000"/>
                  <a:lumOff val="5000"/>
                </a:schemeClr>
              </a:solidFill>
            </a:endParaRPr>
          </a:p>
          <a:p>
            <a:pPr marL="0" indent="0" algn="just">
              <a:buNone/>
            </a:pPr>
            <a:r>
              <a:rPr lang="fr-FR" sz="3200" dirty="0">
                <a:solidFill>
                  <a:schemeClr val="tx1">
                    <a:lumMod val="95000"/>
                    <a:lumOff val="5000"/>
                  </a:schemeClr>
                </a:solidFill>
              </a:rPr>
              <a:t>Elles sont les </a:t>
            </a:r>
            <a:r>
              <a:rPr lang="fr-FR" sz="3200" b="1" dirty="0">
                <a:solidFill>
                  <a:schemeClr val="tx1">
                    <a:lumMod val="95000"/>
                    <a:lumOff val="5000"/>
                  </a:schemeClr>
                </a:solidFill>
              </a:rPr>
              <a:t>moyens</a:t>
            </a:r>
            <a:r>
              <a:rPr lang="fr-FR" sz="3200" dirty="0">
                <a:solidFill>
                  <a:schemeClr val="tx1">
                    <a:lumMod val="95000"/>
                    <a:lumOff val="5000"/>
                  </a:schemeClr>
                </a:solidFill>
              </a:rPr>
              <a:t> que tu peux utiliser pour </a:t>
            </a:r>
            <a:r>
              <a:rPr lang="fr-FR" sz="3200" b="1" dirty="0">
                <a:solidFill>
                  <a:schemeClr val="tx1">
                    <a:lumMod val="95000"/>
                    <a:lumOff val="5000"/>
                  </a:schemeClr>
                </a:solidFill>
              </a:rPr>
              <a:t>acquérir</a:t>
            </a:r>
            <a:r>
              <a:rPr lang="fr-FR" sz="3200" dirty="0">
                <a:solidFill>
                  <a:schemeClr val="tx1">
                    <a:lumMod val="95000"/>
                    <a:lumOff val="5000"/>
                  </a:schemeClr>
                </a:solidFill>
              </a:rPr>
              <a:t>, </a:t>
            </a:r>
            <a:r>
              <a:rPr lang="fr-FR" sz="3200" b="1" dirty="0">
                <a:solidFill>
                  <a:schemeClr val="tx1">
                    <a:lumMod val="95000"/>
                    <a:lumOff val="5000"/>
                  </a:schemeClr>
                </a:solidFill>
              </a:rPr>
              <a:t>intégrer</a:t>
            </a:r>
            <a:r>
              <a:rPr lang="fr-FR" sz="3200" dirty="0">
                <a:solidFill>
                  <a:schemeClr val="tx1">
                    <a:lumMod val="95000"/>
                    <a:lumOff val="5000"/>
                  </a:schemeClr>
                </a:solidFill>
              </a:rPr>
              <a:t> et </a:t>
            </a:r>
            <a:r>
              <a:rPr lang="fr-FR" sz="3200" b="1" dirty="0">
                <a:solidFill>
                  <a:schemeClr val="tx1">
                    <a:lumMod val="95000"/>
                    <a:lumOff val="5000"/>
                  </a:schemeClr>
                </a:solidFill>
              </a:rPr>
              <a:t>te rappeler </a:t>
            </a:r>
            <a:r>
              <a:rPr lang="fr-FR" sz="3200" dirty="0">
                <a:solidFill>
                  <a:schemeClr val="tx1">
                    <a:lumMod val="95000"/>
                    <a:lumOff val="5000"/>
                  </a:schemeClr>
                </a:solidFill>
              </a:rPr>
              <a:t>les connaissances que l’on t’enseigne.</a:t>
            </a:r>
          </a:p>
          <a:p>
            <a:pPr marL="0" indent="0">
              <a:buNone/>
            </a:pPr>
            <a:endParaRPr lang="fr-FR" dirty="0">
              <a:solidFill>
                <a:schemeClr val="tx1">
                  <a:lumMod val="95000"/>
                  <a:lumOff val="5000"/>
                </a:schemeClr>
              </a:solidFill>
            </a:endParaRPr>
          </a:p>
          <a:p>
            <a:pPr marL="0" indent="0" algn="r">
              <a:buNone/>
            </a:pPr>
            <a:endParaRPr lang="fr-FR" sz="1600" dirty="0">
              <a:solidFill>
                <a:schemeClr val="tx1">
                  <a:lumMod val="95000"/>
                  <a:lumOff val="5000"/>
                </a:schemeClr>
              </a:solidFill>
            </a:endParaRPr>
          </a:p>
          <a:p>
            <a:pPr marL="0" indent="0" algn="r">
              <a:buNone/>
            </a:pPr>
            <a:r>
              <a:rPr lang="fr-FR" sz="1600" dirty="0">
                <a:solidFill>
                  <a:schemeClr val="tx1">
                    <a:lumMod val="95000"/>
                    <a:lumOff val="5000"/>
                  </a:schemeClr>
                </a:solidFill>
              </a:rPr>
              <a:t>D’après Viau, 2003</a:t>
            </a:r>
            <a:br>
              <a:rPr lang="fr-FR" sz="1600" dirty="0">
                <a:solidFill>
                  <a:schemeClr val="tx1">
                    <a:lumMod val="95000"/>
                    <a:lumOff val="5000"/>
                  </a:schemeClr>
                </a:solidFill>
              </a:rPr>
            </a:br>
            <a:r>
              <a:rPr lang="fr-FR" sz="1000" dirty="0">
                <a:solidFill>
                  <a:schemeClr val="tx1">
                    <a:lumMod val="95000"/>
                    <a:lumOff val="5000"/>
                  </a:schemeClr>
                </a:solidFill>
              </a:rPr>
              <a:t>.</a:t>
            </a:r>
          </a:p>
        </p:txBody>
      </p:sp>
      <p:sp>
        <p:nvSpPr>
          <p:cNvPr id="4" name="Titre 1">
            <a:extLst>
              <a:ext uri="{FF2B5EF4-FFF2-40B4-BE49-F238E27FC236}">
                <a16:creationId xmlns:a16="http://schemas.microsoft.com/office/drawing/2014/main" id="{6ADF2E26-0D31-5B47-A981-6157EFDADDEC}"/>
              </a:ext>
            </a:extLst>
          </p:cNvPr>
          <p:cNvSpPr>
            <a:spLocks noGrp="1"/>
          </p:cNvSpPr>
          <p:nvPr>
            <p:ph type="title"/>
          </p:nvPr>
        </p:nvSpPr>
        <p:spPr/>
        <p:txBody>
          <a:bodyPr/>
          <a:lstStyle/>
          <a:p>
            <a:r>
              <a:rPr lang="fr-FR" dirty="0">
                <a:solidFill>
                  <a:schemeClr val="tx1">
                    <a:lumMod val="95000"/>
                    <a:lumOff val="5000"/>
                  </a:schemeClr>
                </a:solidFill>
              </a:rPr>
              <a:t>Les stratégies</a:t>
            </a:r>
            <a:br>
              <a:rPr lang="fr-FR" dirty="0"/>
            </a:br>
            <a:endParaRPr lang="fr-FR" sz="1600" dirty="0">
              <a:solidFill>
                <a:schemeClr val="accent2">
                  <a:lumMod val="60000"/>
                  <a:lumOff val="40000"/>
                </a:schemeClr>
              </a:solidFill>
            </a:endParaRPr>
          </a:p>
        </p:txBody>
      </p:sp>
    </p:spTree>
    <p:extLst>
      <p:ext uri="{BB962C8B-B14F-4D97-AF65-F5344CB8AC3E}">
        <p14:creationId xmlns:p14="http://schemas.microsoft.com/office/powerpoint/2010/main" val="23079250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4F30157-933F-D64E-9D43-31AB5988AB64}"/>
              </a:ext>
            </a:extLst>
          </p:cNvPr>
          <p:cNvSpPr>
            <a:spLocks noGrp="1"/>
          </p:cNvSpPr>
          <p:nvPr>
            <p:ph type="title"/>
          </p:nvPr>
        </p:nvSpPr>
        <p:spPr/>
        <p:txBody>
          <a:bodyPr/>
          <a:lstStyle/>
          <a:p>
            <a:r>
              <a:rPr lang="fr-FR" dirty="0">
                <a:solidFill>
                  <a:schemeClr val="tx1">
                    <a:lumMod val="95000"/>
                    <a:lumOff val="5000"/>
                  </a:schemeClr>
                </a:solidFill>
              </a:rPr>
              <a:t>Les stratégies</a:t>
            </a:r>
          </a:p>
        </p:txBody>
      </p:sp>
      <p:pic>
        <p:nvPicPr>
          <p:cNvPr id="5" name="Image 4">
            <a:extLst>
              <a:ext uri="{FF2B5EF4-FFF2-40B4-BE49-F238E27FC236}">
                <a16:creationId xmlns:a16="http://schemas.microsoft.com/office/drawing/2014/main" id="{7088CAA6-5166-BE47-A78C-8BEF499DFD18}"/>
              </a:ext>
            </a:extLst>
          </p:cNvPr>
          <p:cNvPicPr/>
          <p:nvPr/>
        </p:nvPicPr>
        <p:blipFill>
          <a:blip r:embed="rId2">
            <a:biLevel thresh="25000"/>
            <a:extLst>
              <a:ext uri="{28A0092B-C50C-407E-A947-70E740481C1C}">
                <a14:useLocalDpi xmlns:a14="http://schemas.microsoft.com/office/drawing/2010/main" val="0"/>
              </a:ext>
            </a:extLst>
          </a:blip>
          <a:stretch>
            <a:fillRect/>
          </a:stretch>
        </p:blipFill>
        <p:spPr>
          <a:xfrm>
            <a:off x="4858708" y="1685069"/>
            <a:ext cx="4758387" cy="3097219"/>
          </a:xfrm>
          <a:prstGeom prst="rect">
            <a:avLst/>
          </a:prstGeom>
        </p:spPr>
      </p:pic>
    </p:spTree>
    <p:extLst>
      <p:ext uri="{BB962C8B-B14F-4D97-AF65-F5344CB8AC3E}">
        <p14:creationId xmlns:p14="http://schemas.microsoft.com/office/powerpoint/2010/main" val="124540969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5">
            <a:extLst>
              <a:ext uri="{FF2B5EF4-FFF2-40B4-BE49-F238E27FC236}">
                <a16:creationId xmlns:a16="http://schemas.microsoft.com/office/drawing/2014/main" id="{314E2B6A-B7F6-174E-88A2-9F9BE905E25B}"/>
              </a:ext>
            </a:extLst>
          </p:cNvPr>
          <p:cNvPicPr/>
          <p:nvPr/>
        </p:nvPicPr>
        <p:blipFill>
          <a:blip r:embed="rId2">
            <a:biLevel thresh="25000"/>
            <a:extLst>
              <a:ext uri="{28A0092B-C50C-407E-A947-70E740481C1C}">
                <a14:useLocalDpi xmlns:a14="http://schemas.microsoft.com/office/drawing/2010/main" val="0"/>
              </a:ext>
            </a:extLst>
          </a:blip>
          <a:stretch>
            <a:fillRect/>
          </a:stretch>
        </p:blipFill>
        <p:spPr>
          <a:xfrm>
            <a:off x="131238" y="2468125"/>
            <a:ext cx="1651257" cy="1858443"/>
          </a:xfrm>
          <a:prstGeom prst="rect">
            <a:avLst/>
          </a:prstGeom>
        </p:spPr>
      </p:pic>
      <p:pic>
        <p:nvPicPr>
          <p:cNvPr id="8" name="Image 7">
            <a:extLst>
              <a:ext uri="{FF2B5EF4-FFF2-40B4-BE49-F238E27FC236}">
                <a16:creationId xmlns:a16="http://schemas.microsoft.com/office/drawing/2014/main" id="{24E91B86-7D25-A14D-A50E-4892CB55D160}"/>
              </a:ext>
            </a:extLst>
          </p:cNvPr>
          <p:cNvPicPr/>
          <p:nvPr/>
        </p:nvPicPr>
        <p:blipFill>
          <a:blip r:embed="rId3">
            <a:biLevel thresh="25000"/>
            <a:extLst>
              <a:ext uri="{BEBA8EAE-BF5A-486C-A8C5-ECC9F3942E4B}">
                <a14:imgProps xmlns:a14="http://schemas.microsoft.com/office/drawing/2010/main">
                  <a14:imgLayer>
                    <a14:imgEffect>
                      <a14:colorTemperature colorTemp="4700"/>
                    </a14:imgEffect>
                    <a14:imgEffect>
                      <a14:saturation sat="0"/>
                    </a14:imgEffect>
                  </a14:imgLayer>
                </a14:imgProps>
              </a:ext>
              <a:ext uri="{28A0092B-C50C-407E-A947-70E740481C1C}">
                <a14:useLocalDpi xmlns:a14="http://schemas.microsoft.com/office/drawing/2010/main" val="0"/>
              </a:ext>
            </a:extLst>
          </a:blip>
          <a:stretch>
            <a:fillRect/>
          </a:stretch>
        </p:blipFill>
        <p:spPr>
          <a:xfrm>
            <a:off x="9797734" y="2980627"/>
            <a:ext cx="2218557" cy="1590302"/>
          </a:xfrm>
          <a:prstGeom prst="rect">
            <a:avLst/>
          </a:prstGeom>
        </p:spPr>
      </p:pic>
      <p:pic>
        <p:nvPicPr>
          <p:cNvPr id="9" name="Image 8">
            <a:extLst>
              <a:ext uri="{FF2B5EF4-FFF2-40B4-BE49-F238E27FC236}">
                <a16:creationId xmlns:a16="http://schemas.microsoft.com/office/drawing/2014/main" id="{6478B448-D101-E049-B5E8-57DC4D348C54}"/>
              </a:ext>
            </a:extLst>
          </p:cNvPr>
          <p:cNvPicPr/>
          <p:nvPr/>
        </p:nvPicPr>
        <p:blipFill>
          <a:blip r:embed="rId4">
            <a:biLevel thresh="25000"/>
            <a:extLst>
              <a:ext uri="{28A0092B-C50C-407E-A947-70E740481C1C}">
                <a14:useLocalDpi xmlns:a14="http://schemas.microsoft.com/office/drawing/2010/main" val="0"/>
              </a:ext>
            </a:extLst>
          </a:blip>
          <a:stretch>
            <a:fillRect/>
          </a:stretch>
        </p:blipFill>
        <p:spPr>
          <a:xfrm>
            <a:off x="3256620" y="379974"/>
            <a:ext cx="1919826" cy="1713901"/>
          </a:xfrm>
          <a:prstGeom prst="rect">
            <a:avLst/>
          </a:prstGeom>
        </p:spPr>
      </p:pic>
      <p:pic>
        <p:nvPicPr>
          <p:cNvPr id="7" name="Image 6">
            <a:extLst>
              <a:ext uri="{FF2B5EF4-FFF2-40B4-BE49-F238E27FC236}">
                <a16:creationId xmlns:a16="http://schemas.microsoft.com/office/drawing/2014/main" id="{1FC8BC8B-DE51-A548-861A-475F5F09B593}"/>
              </a:ext>
            </a:extLst>
          </p:cNvPr>
          <p:cNvPicPr/>
          <p:nvPr/>
        </p:nvPicPr>
        <p:blipFill>
          <a:blip r:embed="rId5">
            <a:biLevel thresh="25000"/>
            <a:extLst>
              <a:ext uri="{28A0092B-C50C-407E-A947-70E740481C1C}">
                <a14:useLocalDpi xmlns:a14="http://schemas.microsoft.com/office/drawing/2010/main" val="0"/>
              </a:ext>
            </a:extLst>
          </a:blip>
          <a:stretch>
            <a:fillRect/>
          </a:stretch>
        </p:blipFill>
        <p:spPr>
          <a:xfrm>
            <a:off x="5176446" y="1838268"/>
            <a:ext cx="2701462" cy="1259713"/>
          </a:xfrm>
          <a:prstGeom prst="rect">
            <a:avLst/>
          </a:prstGeom>
        </p:spPr>
      </p:pic>
      <p:pic>
        <p:nvPicPr>
          <p:cNvPr id="11" name="Image 10">
            <a:extLst>
              <a:ext uri="{FF2B5EF4-FFF2-40B4-BE49-F238E27FC236}">
                <a16:creationId xmlns:a16="http://schemas.microsoft.com/office/drawing/2014/main" id="{23B128DC-B845-7D48-9679-A6864CF6A0AD}"/>
              </a:ext>
            </a:extLst>
          </p:cNvPr>
          <p:cNvPicPr/>
          <p:nvPr/>
        </p:nvPicPr>
        <p:blipFill>
          <a:blip r:embed="rId6">
            <a:biLevel thresh="25000"/>
            <a:extLst>
              <a:ext uri="{28A0092B-C50C-407E-A947-70E740481C1C}">
                <a14:useLocalDpi xmlns:a14="http://schemas.microsoft.com/office/drawing/2010/main" val="0"/>
              </a:ext>
            </a:extLst>
          </a:blip>
          <a:stretch>
            <a:fillRect/>
          </a:stretch>
        </p:blipFill>
        <p:spPr>
          <a:xfrm>
            <a:off x="3640679" y="3428584"/>
            <a:ext cx="2305050" cy="1418590"/>
          </a:xfrm>
          <a:prstGeom prst="rect">
            <a:avLst/>
          </a:prstGeom>
        </p:spPr>
      </p:pic>
      <p:sp>
        <p:nvSpPr>
          <p:cNvPr id="4" name="ZoneTexte 3">
            <a:extLst>
              <a:ext uri="{FF2B5EF4-FFF2-40B4-BE49-F238E27FC236}">
                <a16:creationId xmlns:a16="http://schemas.microsoft.com/office/drawing/2014/main" id="{5311B9D8-E8A7-064D-82AC-7FF990BADA76}"/>
              </a:ext>
            </a:extLst>
          </p:cNvPr>
          <p:cNvSpPr txBox="1"/>
          <p:nvPr/>
        </p:nvSpPr>
        <p:spPr>
          <a:xfrm>
            <a:off x="70613" y="4556839"/>
            <a:ext cx="1681871" cy="646331"/>
          </a:xfrm>
          <a:prstGeom prst="rect">
            <a:avLst/>
          </a:prstGeom>
          <a:noFill/>
        </p:spPr>
        <p:txBody>
          <a:bodyPr wrap="none" rtlCol="0">
            <a:spAutoFit/>
          </a:bodyPr>
          <a:lstStyle/>
          <a:p>
            <a:r>
              <a:rPr lang="fr-FR" dirty="0">
                <a:solidFill>
                  <a:schemeClr val="tx1">
                    <a:lumMod val="95000"/>
                    <a:lumOff val="5000"/>
                  </a:schemeClr>
                </a:solidFill>
              </a:rPr>
              <a:t>Un objectif</a:t>
            </a:r>
          </a:p>
          <a:p>
            <a:r>
              <a:rPr lang="fr-FR" dirty="0">
                <a:solidFill>
                  <a:schemeClr val="tx1">
                    <a:lumMod val="95000"/>
                    <a:lumOff val="5000"/>
                  </a:schemeClr>
                </a:solidFill>
              </a:rPr>
              <a:t>Une direction</a:t>
            </a:r>
          </a:p>
        </p:txBody>
      </p:sp>
      <p:sp>
        <p:nvSpPr>
          <p:cNvPr id="5" name="ZoneTexte 4">
            <a:extLst>
              <a:ext uri="{FF2B5EF4-FFF2-40B4-BE49-F238E27FC236}">
                <a16:creationId xmlns:a16="http://schemas.microsoft.com/office/drawing/2014/main" id="{61AA6617-BE48-DA4C-BB18-ECCA0A88A969}"/>
              </a:ext>
            </a:extLst>
          </p:cNvPr>
          <p:cNvSpPr txBox="1"/>
          <p:nvPr/>
        </p:nvSpPr>
        <p:spPr>
          <a:xfrm>
            <a:off x="5005246" y="4947072"/>
            <a:ext cx="2507418" cy="369332"/>
          </a:xfrm>
          <a:prstGeom prst="rect">
            <a:avLst/>
          </a:prstGeom>
          <a:noFill/>
        </p:spPr>
        <p:txBody>
          <a:bodyPr wrap="none" rtlCol="0">
            <a:spAutoFit/>
          </a:bodyPr>
          <a:lstStyle/>
          <a:p>
            <a:r>
              <a:rPr lang="fr-FR" dirty="0">
                <a:solidFill>
                  <a:schemeClr val="tx1">
                    <a:lumMod val="95000"/>
                    <a:lumOff val="5000"/>
                  </a:schemeClr>
                </a:solidFill>
              </a:rPr>
              <a:t>Différentes stratégies</a:t>
            </a:r>
          </a:p>
        </p:txBody>
      </p:sp>
      <p:sp>
        <p:nvSpPr>
          <p:cNvPr id="12" name="ZoneTexte 11">
            <a:extLst>
              <a:ext uri="{FF2B5EF4-FFF2-40B4-BE49-F238E27FC236}">
                <a16:creationId xmlns:a16="http://schemas.microsoft.com/office/drawing/2014/main" id="{63F588A6-1C01-BD48-A699-19DCAA284599}"/>
              </a:ext>
            </a:extLst>
          </p:cNvPr>
          <p:cNvSpPr txBox="1"/>
          <p:nvPr/>
        </p:nvSpPr>
        <p:spPr>
          <a:xfrm>
            <a:off x="9606294" y="4695338"/>
            <a:ext cx="2318263" cy="646331"/>
          </a:xfrm>
          <a:prstGeom prst="rect">
            <a:avLst/>
          </a:prstGeom>
          <a:noFill/>
        </p:spPr>
        <p:txBody>
          <a:bodyPr wrap="none" rtlCol="0">
            <a:spAutoFit/>
          </a:bodyPr>
          <a:lstStyle/>
          <a:p>
            <a:r>
              <a:rPr lang="fr-FR" dirty="0">
                <a:solidFill>
                  <a:schemeClr val="tx1">
                    <a:lumMod val="95000"/>
                    <a:lumOff val="5000"/>
                  </a:schemeClr>
                </a:solidFill>
              </a:rPr>
              <a:t>Une connaissance </a:t>
            </a:r>
          </a:p>
          <a:p>
            <a:r>
              <a:rPr lang="fr-FR" dirty="0">
                <a:solidFill>
                  <a:schemeClr val="tx1">
                    <a:lumMod val="95000"/>
                    <a:lumOff val="5000"/>
                  </a:schemeClr>
                </a:solidFill>
              </a:rPr>
              <a:t>Un résultat</a:t>
            </a:r>
          </a:p>
        </p:txBody>
      </p:sp>
    </p:spTree>
    <p:extLst>
      <p:ext uri="{BB962C8B-B14F-4D97-AF65-F5344CB8AC3E}">
        <p14:creationId xmlns:p14="http://schemas.microsoft.com/office/powerpoint/2010/main" val="261736952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630F8829-75FC-2340-A4C7-CC93E1B67EC3}"/>
              </a:ext>
            </a:extLst>
          </p:cNvPr>
          <p:cNvPicPr/>
          <p:nvPr/>
        </p:nvPicPr>
        <p:blipFill>
          <a:blip r:embed="rId2">
            <a:biLevel thresh="25000"/>
            <a:extLst>
              <a:ext uri="{28A0092B-C50C-407E-A947-70E740481C1C}">
                <a14:useLocalDpi xmlns:a14="http://schemas.microsoft.com/office/drawing/2010/main" val="0"/>
              </a:ext>
            </a:extLst>
          </a:blip>
          <a:stretch>
            <a:fillRect/>
          </a:stretch>
        </p:blipFill>
        <p:spPr>
          <a:xfrm>
            <a:off x="719669" y="1068589"/>
            <a:ext cx="2980785" cy="2697266"/>
          </a:xfrm>
          <a:prstGeom prst="rect">
            <a:avLst/>
          </a:prstGeom>
        </p:spPr>
      </p:pic>
      <p:pic>
        <p:nvPicPr>
          <p:cNvPr id="3" name="Image 2">
            <a:extLst>
              <a:ext uri="{FF2B5EF4-FFF2-40B4-BE49-F238E27FC236}">
                <a16:creationId xmlns:a16="http://schemas.microsoft.com/office/drawing/2014/main" id="{5C7FFF9D-5840-7144-80B7-F25609DE362E}"/>
              </a:ext>
            </a:extLst>
          </p:cNvPr>
          <p:cNvPicPr/>
          <p:nvPr/>
        </p:nvPicPr>
        <p:blipFill>
          <a:blip r:embed="rId3">
            <a:biLevel thresh="25000"/>
            <a:extLst>
              <a:ext uri="{28A0092B-C50C-407E-A947-70E740481C1C}">
                <a14:useLocalDpi xmlns:a14="http://schemas.microsoft.com/office/drawing/2010/main" val="0"/>
              </a:ext>
            </a:extLst>
          </a:blip>
          <a:stretch>
            <a:fillRect/>
          </a:stretch>
        </p:blipFill>
        <p:spPr>
          <a:xfrm>
            <a:off x="7142092" y="933232"/>
            <a:ext cx="4309514" cy="2608346"/>
          </a:xfrm>
          <a:prstGeom prst="rect">
            <a:avLst/>
          </a:prstGeom>
        </p:spPr>
      </p:pic>
      <p:pic>
        <p:nvPicPr>
          <p:cNvPr id="4" name="Image 3">
            <a:extLst>
              <a:ext uri="{FF2B5EF4-FFF2-40B4-BE49-F238E27FC236}">
                <a16:creationId xmlns:a16="http://schemas.microsoft.com/office/drawing/2014/main" id="{519D8724-5754-3342-B4C7-CABF5DB611ED}"/>
              </a:ext>
            </a:extLst>
          </p:cNvPr>
          <p:cNvPicPr/>
          <p:nvPr/>
        </p:nvPicPr>
        <p:blipFill>
          <a:blip r:embed="rId4">
            <a:biLevel thresh="25000"/>
            <a:extLst>
              <a:ext uri="{28A0092B-C50C-407E-A947-70E740481C1C}">
                <a14:useLocalDpi xmlns:a14="http://schemas.microsoft.com/office/drawing/2010/main" val="0"/>
              </a:ext>
            </a:extLst>
          </a:blip>
          <a:stretch>
            <a:fillRect/>
          </a:stretch>
        </p:blipFill>
        <p:spPr>
          <a:xfrm>
            <a:off x="3251581" y="3541578"/>
            <a:ext cx="4758387" cy="3097219"/>
          </a:xfrm>
          <a:prstGeom prst="rect">
            <a:avLst/>
          </a:prstGeom>
        </p:spPr>
      </p:pic>
      <p:sp>
        <p:nvSpPr>
          <p:cNvPr id="6" name="ZoneTexte 5">
            <a:extLst>
              <a:ext uri="{FF2B5EF4-FFF2-40B4-BE49-F238E27FC236}">
                <a16:creationId xmlns:a16="http://schemas.microsoft.com/office/drawing/2014/main" id="{42DFBA25-09B7-7E4E-AE20-A3926C9DFE7D}"/>
              </a:ext>
            </a:extLst>
          </p:cNvPr>
          <p:cNvSpPr txBox="1"/>
          <p:nvPr/>
        </p:nvSpPr>
        <p:spPr>
          <a:xfrm>
            <a:off x="244856" y="348457"/>
            <a:ext cx="5176417" cy="584775"/>
          </a:xfrm>
          <a:prstGeom prst="rect">
            <a:avLst/>
          </a:prstGeom>
          <a:noFill/>
        </p:spPr>
        <p:txBody>
          <a:bodyPr wrap="none" rtlCol="0">
            <a:spAutoFit/>
          </a:bodyPr>
          <a:lstStyle/>
          <a:p>
            <a:r>
              <a:rPr lang="fr-FR" sz="3200" dirty="0">
                <a:solidFill>
                  <a:schemeClr val="tx1">
                    <a:lumMod val="95000"/>
                    <a:lumOff val="5000"/>
                  </a:schemeClr>
                </a:solidFill>
              </a:rPr>
              <a:t>L’évolution des stratégies</a:t>
            </a:r>
          </a:p>
        </p:txBody>
      </p:sp>
      <p:sp>
        <p:nvSpPr>
          <p:cNvPr id="7" name="ZoneTexte 6">
            <a:extLst>
              <a:ext uri="{FF2B5EF4-FFF2-40B4-BE49-F238E27FC236}">
                <a16:creationId xmlns:a16="http://schemas.microsoft.com/office/drawing/2014/main" id="{BC728F6D-5631-6F46-889C-3803D6C9ABFC}"/>
              </a:ext>
            </a:extLst>
          </p:cNvPr>
          <p:cNvSpPr txBox="1"/>
          <p:nvPr/>
        </p:nvSpPr>
        <p:spPr>
          <a:xfrm>
            <a:off x="809533" y="3847112"/>
            <a:ext cx="1978427" cy="369332"/>
          </a:xfrm>
          <a:prstGeom prst="rect">
            <a:avLst/>
          </a:prstGeom>
          <a:noFill/>
        </p:spPr>
        <p:txBody>
          <a:bodyPr wrap="none" rtlCol="0">
            <a:spAutoFit/>
          </a:bodyPr>
          <a:lstStyle/>
          <a:p>
            <a:r>
              <a:rPr lang="fr-FR" dirty="0">
                <a:solidFill>
                  <a:schemeClr val="tx1">
                    <a:lumMod val="95000"/>
                    <a:lumOff val="5000"/>
                  </a:schemeClr>
                </a:solidFill>
              </a:rPr>
              <a:t>Du petit bateau</a:t>
            </a:r>
          </a:p>
        </p:txBody>
      </p:sp>
    </p:spTree>
    <p:extLst>
      <p:ext uri="{BB962C8B-B14F-4D97-AF65-F5344CB8AC3E}">
        <p14:creationId xmlns:p14="http://schemas.microsoft.com/office/powerpoint/2010/main" val="158718086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704C6162-46DB-624E-858D-33F1427C7B65}"/>
              </a:ext>
            </a:extLst>
          </p:cNvPr>
          <p:cNvPicPr/>
          <p:nvPr/>
        </p:nvPicPr>
        <p:blipFill>
          <a:blip r:embed="rId2">
            <a:biLevel thresh="25000"/>
            <a:extLst>
              <a:ext uri="{28A0092B-C50C-407E-A947-70E740481C1C}">
                <a14:useLocalDpi xmlns:a14="http://schemas.microsoft.com/office/drawing/2010/main" val="0"/>
              </a:ext>
            </a:extLst>
          </a:blip>
          <a:stretch>
            <a:fillRect/>
          </a:stretch>
        </p:blipFill>
        <p:spPr>
          <a:xfrm>
            <a:off x="719669" y="1068589"/>
            <a:ext cx="2980785" cy="2697266"/>
          </a:xfrm>
          <a:prstGeom prst="rect">
            <a:avLst/>
          </a:prstGeom>
        </p:spPr>
      </p:pic>
      <p:pic>
        <p:nvPicPr>
          <p:cNvPr id="4" name="Image 3">
            <a:extLst>
              <a:ext uri="{FF2B5EF4-FFF2-40B4-BE49-F238E27FC236}">
                <a16:creationId xmlns:a16="http://schemas.microsoft.com/office/drawing/2014/main" id="{2DD73C7E-231A-B149-99B5-AF5E77DAE299}"/>
              </a:ext>
            </a:extLst>
          </p:cNvPr>
          <p:cNvPicPr/>
          <p:nvPr/>
        </p:nvPicPr>
        <p:blipFill>
          <a:blip r:embed="rId3">
            <a:biLevel thresh="25000"/>
            <a:extLst>
              <a:ext uri="{28A0092B-C50C-407E-A947-70E740481C1C}">
                <a14:useLocalDpi xmlns:a14="http://schemas.microsoft.com/office/drawing/2010/main" val="0"/>
              </a:ext>
            </a:extLst>
          </a:blip>
          <a:stretch>
            <a:fillRect/>
          </a:stretch>
        </p:blipFill>
        <p:spPr>
          <a:xfrm>
            <a:off x="7142092" y="933232"/>
            <a:ext cx="4309514" cy="2608346"/>
          </a:xfrm>
          <a:prstGeom prst="rect">
            <a:avLst/>
          </a:prstGeom>
        </p:spPr>
      </p:pic>
      <p:pic>
        <p:nvPicPr>
          <p:cNvPr id="6" name="Image 5">
            <a:extLst>
              <a:ext uri="{FF2B5EF4-FFF2-40B4-BE49-F238E27FC236}">
                <a16:creationId xmlns:a16="http://schemas.microsoft.com/office/drawing/2014/main" id="{C7D1E78A-3406-454C-A7AD-7FA6E1501D1D}"/>
              </a:ext>
            </a:extLst>
          </p:cNvPr>
          <p:cNvPicPr/>
          <p:nvPr/>
        </p:nvPicPr>
        <p:blipFill>
          <a:blip r:embed="rId4">
            <a:biLevel thresh="25000"/>
            <a:extLst>
              <a:ext uri="{28A0092B-C50C-407E-A947-70E740481C1C}">
                <a14:useLocalDpi xmlns:a14="http://schemas.microsoft.com/office/drawing/2010/main" val="0"/>
              </a:ext>
            </a:extLst>
          </a:blip>
          <a:stretch>
            <a:fillRect/>
          </a:stretch>
        </p:blipFill>
        <p:spPr>
          <a:xfrm>
            <a:off x="3251581" y="3541578"/>
            <a:ext cx="4758387" cy="3097219"/>
          </a:xfrm>
          <a:prstGeom prst="rect">
            <a:avLst/>
          </a:prstGeom>
        </p:spPr>
      </p:pic>
      <p:sp>
        <p:nvSpPr>
          <p:cNvPr id="3" name="Flèche vers la droite 2">
            <a:extLst>
              <a:ext uri="{FF2B5EF4-FFF2-40B4-BE49-F238E27FC236}">
                <a16:creationId xmlns:a16="http://schemas.microsoft.com/office/drawing/2014/main" id="{6023EA91-E71C-0743-97F2-381E7AE13E16}"/>
              </a:ext>
            </a:extLst>
          </p:cNvPr>
          <p:cNvSpPr/>
          <p:nvPr/>
        </p:nvSpPr>
        <p:spPr>
          <a:xfrm>
            <a:off x="3826412" y="2138289"/>
            <a:ext cx="2982351" cy="78779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ZoneTexte 6">
            <a:extLst>
              <a:ext uri="{FF2B5EF4-FFF2-40B4-BE49-F238E27FC236}">
                <a16:creationId xmlns:a16="http://schemas.microsoft.com/office/drawing/2014/main" id="{E071A1BB-AC9F-1B45-93FE-E111F6958B5F}"/>
              </a:ext>
            </a:extLst>
          </p:cNvPr>
          <p:cNvSpPr txBox="1"/>
          <p:nvPr/>
        </p:nvSpPr>
        <p:spPr>
          <a:xfrm>
            <a:off x="8846288" y="3700130"/>
            <a:ext cx="1505540" cy="369332"/>
          </a:xfrm>
          <a:prstGeom prst="rect">
            <a:avLst/>
          </a:prstGeom>
          <a:noFill/>
        </p:spPr>
        <p:txBody>
          <a:bodyPr wrap="none" rtlCol="0">
            <a:spAutoFit/>
          </a:bodyPr>
          <a:lstStyle/>
          <a:p>
            <a:r>
              <a:rPr lang="fr-FR" dirty="0">
                <a:solidFill>
                  <a:schemeClr val="tx1">
                    <a:lumMod val="95000"/>
                    <a:lumOff val="5000"/>
                  </a:schemeClr>
                </a:solidFill>
              </a:rPr>
              <a:t>À la barque</a:t>
            </a:r>
          </a:p>
        </p:txBody>
      </p:sp>
    </p:spTree>
    <p:extLst>
      <p:ext uri="{BB962C8B-B14F-4D97-AF65-F5344CB8AC3E}">
        <p14:creationId xmlns:p14="http://schemas.microsoft.com/office/powerpoint/2010/main" val="213266441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25E443ED-1470-0D49-B9A1-86B6581E8905}"/>
              </a:ext>
            </a:extLst>
          </p:cNvPr>
          <p:cNvPicPr/>
          <p:nvPr/>
        </p:nvPicPr>
        <p:blipFill>
          <a:blip r:embed="rId2">
            <a:biLevel thresh="25000"/>
            <a:extLst>
              <a:ext uri="{28A0092B-C50C-407E-A947-70E740481C1C}">
                <a14:useLocalDpi xmlns:a14="http://schemas.microsoft.com/office/drawing/2010/main" val="0"/>
              </a:ext>
            </a:extLst>
          </a:blip>
          <a:stretch>
            <a:fillRect/>
          </a:stretch>
        </p:blipFill>
        <p:spPr>
          <a:xfrm>
            <a:off x="719669" y="1068589"/>
            <a:ext cx="2980785" cy="2697266"/>
          </a:xfrm>
          <a:prstGeom prst="rect">
            <a:avLst/>
          </a:prstGeom>
        </p:spPr>
      </p:pic>
      <p:pic>
        <p:nvPicPr>
          <p:cNvPr id="4" name="Image 3">
            <a:extLst>
              <a:ext uri="{FF2B5EF4-FFF2-40B4-BE49-F238E27FC236}">
                <a16:creationId xmlns:a16="http://schemas.microsoft.com/office/drawing/2014/main" id="{C000A1E2-651C-E647-802D-455871475824}"/>
              </a:ext>
            </a:extLst>
          </p:cNvPr>
          <p:cNvPicPr/>
          <p:nvPr/>
        </p:nvPicPr>
        <p:blipFill>
          <a:blip r:embed="rId3">
            <a:biLevel thresh="25000"/>
            <a:extLst>
              <a:ext uri="{28A0092B-C50C-407E-A947-70E740481C1C}">
                <a14:useLocalDpi xmlns:a14="http://schemas.microsoft.com/office/drawing/2010/main" val="0"/>
              </a:ext>
            </a:extLst>
          </a:blip>
          <a:stretch>
            <a:fillRect/>
          </a:stretch>
        </p:blipFill>
        <p:spPr>
          <a:xfrm>
            <a:off x="7142092" y="933232"/>
            <a:ext cx="4309514" cy="2608346"/>
          </a:xfrm>
          <a:prstGeom prst="rect">
            <a:avLst/>
          </a:prstGeom>
        </p:spPr>
      </p:pic>
      <p:pic>
        <p:nvPicPr>
          <p:cNvPr id="5" name="Image 4">
            <a:extLst>
              <a:ext uri="{FF2B5EF4-FFF2-40B4-BE49-F238E27FC236}">
                <a16:creationId xmlns:a16="http://schemas.microsoft.com/office/drawing/2014/main" id="{AE10D7E1-2304-BC42-929B-F9FE6059CCBA}"/>
              </a:ext>
            </a:extLst>
          </p:cNvPr>
          <p:cNvPicPr/>
          <p:nvPr/>
        </p:nvPicPr>
        <p:blipFill>
          <a:blip r:embed="rId4">
            <a:biLevel thresh="25000"/>
            <a:extLst>
              <a:ext uri="{28A0092B-C50C-407E-A947-70E740481C1C}">
                <a14:useLocalDpi xmlns:a14="http://schemas.microsoft.com/office/drawing/2010/main" val="0"/>
              </a:ext>
            </a:extLst>
          </a:blip>
          <a:stretch>
            <a:fillRect/>
          </a:stretch>
        </p:blipFill>
        <p:spPr>
          <a:xfrm>
            <a:off x="3251581" y="3527723"/>
            <a:ext cx="4758387" cy="3097219"/>
          </a:xfrm>
          <a:prstGeom prst="rect">
            <a:avLst/>
          </a:prstGeom>
        </p:spPr>
      </p:pic>
      <p:sp>
        <p:nvSpPr>
          <p:cNvPr id="6" name="Flèche vers la droite 5">
            <a:extLst>
              <a:ext uri="{FF2B5EF4-FFF2-40B4-BE49-F238E27FC236}">
                <a16:creationId xmlns:a16="http://schemas.microsoft.com/office/drawing/2014/main" id="{E9A5ECAA-0269-4645-A870-790E359CC4E8}"/>
              </a:ext>
            </a:extLst>
          </p:cNvPr>
          <p:cNvSpPr/>
          <p:nvPr/>
        </p:nvSpPr>
        <p:spPr>
          <a:xfrm>
            <a:off x="3826412" y="2138289"/>
            <a:ext cx="2982351" cy="78779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Flèche vers la droite 6">
            <a:extLst>
              <a:ext uri="{FF2B5EF4-FFF2-40B4-BE49-F238E27FC236}">
                <a16:creationId xmlns:a16="http://schemas.microsoft.com/office/drawing/2014/main" id="{9B7ADBB1-2FFE-8042-89A4-719EBFDB07C6}"/>
              </a:ext>
            </a:extLst>
          </p:cNvPr>
          <p:cNvSpPr/>
          <p:nvPr/>
        </p:nvSpPr>
        <p:spPr>
          <a:xfrm rot="8719011">
            <a:off x="8009968" y="3908501"/>
            <a:ext cx="2982351" cy="78779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ZoneTexte 7">
            <a:extLst>
              <a:ext uri="{FF2B5EF4-FFF2-40B4-BE49-F238E27FC236}">
                <a16:creationId xmlns:a16="http://schemas.microsoft.com/office/drawing/2014/main" id="{F4796189-EC88-B248-9F83-7853E6A8AA4A}"/>
              </a:ext>
            </a:extLst>
          </p:cNvPr>
          <p:cNvSpPr txBox="1"/>
          <p:nvPr/>
        </p:nvSpPr>
        <p:spPr>
          <a:xfrm>
            <a:off x="7912986" y="6255610"/>
            <a:ext cx="2124299" cy="369332"/>
          </a:xfrm>
          <a:prstGeom prst="rect">
            <a:avLst/>
          </a:prstGeom>
          <a:noFill/>
        </p:spPr>
        <p:txBody>
          <a:bodyPr wrap="none" rtlCol="0">
            <a:spAutoFit/>
          </a:bodyPr>
          <a:lstStyle/>
          <a:p>
            <a:r>
              <a:rPr lang="fr-FR" dirty="0">
                <a:solidFill>
                  <a:schemeClr val="tx1">
                    <a:lumMod val="95000"/>
                    <a:lumOff val="5000"/>
                  </a:schemeClr>
                </a:solidFill>
              </a:rPr>
              <a:t>Au super bateau</a:t>
            </a:r>
          </a:p>
        </p:txBody>
      </p:sp>
    </p:spTree>
    <p:extLst>
      <p:ext uri="{BB962C8B-B14F-4D97-AF65-F5344CB8AC3E}">
        <p14:creationId xmlns:p14="http://schemas.microsoft.com/office/powerpoint/2010/main" val="161220679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B66E8472-3FCF-744B-A5FD-DD34940919EA}"/>
              </a:ext>
            </a:extLst>
          </p:cNvPr>
          <p:cNvSpPr txBox="1"/>
          <p:nvPr/>
        </p:nvSpPr>
        <p:spPr>
          <a:xfrm>
            <a:off x="795131" y="3210338"/>
            <a:ext cx="10968067" cy="923330"/>
          </a:xfrm>
          <a:prstGeom prst="rect">
            <a:avLst/>
          </a:prstGeom>
          <a:noFill/>
        </p:spPr>
        <p:txBody>
          <a:bodyPr wrap="none" rtlCol="0">
            <a:spAutoFit/>
          </a:bodyPr>
          <a:lstStyle/>
          <a:p>
            <a:r>
              <a:rPr lang="fr-FR" sz="3600" dirty="0">
                <a:solidFill>
                  <a:schemeClr val="tx1">
                    <a:lumMod val="95000"/>
                    <a:lumOff val="5000"/>
                  </a:schemeClr>
                </a:solidFill>
              </a:rPr>
              <a:t>On peut distinguer différents types de stratégies.</a:t>
            </a:r>
          </a:p>
          <a:p>
            <a:endParaRPr lang="fr-FR" dirty="0"/>
          </a:p>
        </p:txBody>
      </p:sp>
    </p:spTree>
    <p:extLst>
      <p:ext uri="{BB962C8B-B14F-4D97-AF65-F5344CB8AC3E}">
        <p14:creationId xmlns:p14="http://schemas.microsoft.com/office/powerpoint/2010/main" val="175788093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F93B7D37-ED1A-C241-A789-AA8B1432C874}"/>
              </a:ext>
            </a:extLst>
          </p:cNvPr>
          <p:cNvSpPr>
            <a:spLocks noGrp="1"/>
          </p:cNvSpPr>
          <p:nvPr>
            <p:ph idx="1"/>
          </p:nvPr>
        </p:nvSpPr>
        <p:spPr>
          <a:xfrm>
            <a:off x="3701182" y="685800"/>
            <a:ext cx="8114100" cy="3872345"/>
          </a:xfrm>
        </p:spPr>
        <p:txBody>
          <a:bodyPr>
            <a:normAutofit/>
          </a:bodyPr>
          <a:lstStyle/>
          <a:p>
            <a:pPr marL="0" indent="0">
              <a:buNone/>
            </a:pPr>
            <a:r>
              <a:rPr lang="fr-FR" sz="3600" dirty="0">
                <a:solidFill>
                  <a:schemeClr val="tx1">
                    <a:lumMod val="95000"/>
                    <a:lumOff val="5000"/>
                  </a:schemeClr>
                </a:solidFill>
              </a:rPr>
              <a:t>Les </a:t>
            </a:r>
            <a:r>
              <a:rPr lang="fr-FR" sz="3600" b="1" dirty="0">
                <a:solidFill>
                  <a:schemeClr val="tx1">
                    <a:lumMod val="95000"/>
                    <a:lumOff val="5000"/>
                  </a:schemeClr>
                </a:solidFill>
              </a:rPr>
              <a:t>spécifiques</a:t>
            </a:r>
            <a:r>
              <a:rPr lang="fr-FR" sz="3600" dirty="0">
                <a:solidFill>
                  <a:schemeClr val="tx1">
                    <a:lumMod val="95000"/>
                    <a:lumOff val="5000"/>
                  </a:schemeClr>
                </a:solidFill>
              </a:rPr>
              <a:t> à un domaine de connaissance. </a:t>
            </a:r>
          </a:p>
          <a:p>
            <a:pPr marL="0" indent="0">
              <a:buNone/>
            </a:pPr>
            <a:endParaRPr lang="fr-FR" sz="3200" dirty="0"/>
          </a:p>
        </p:txBody>
      </p:sp>
      <p:sp>
        <p:nvSpPr>
          <p:cNvPr id="4" name="Titre 1">
            <a:extLst>
              <a:ext uri="{FF2B5EF4-FFF2-40B4-BE49-F238E27FC236}">
                <a16:creationId xmlns:a16="http://schemas.microsoft.com/office/drawing/2014/main" id="{81A09FD3-5333-524E-A844-B3E205B6ADDF}"/>
              </a:ext>
            </a:extLst>
          </p:cNvPr>
          <p:cNvSpPr>
            <a:spLocks noGrp="1"/>
          </p:cNvSpPr>
          <p:nvPr>
            <p:ph type="title"/>
          </p:nvPr>
        </p:nvSpPr>
        <p:spPr>
          <a:xfrm>
            <a:off x="252919" y="1123837"/>
            <a:ext cx="2947482" cy="4601183"/>
          </a:xfrm>
        </p:spPr>
        <p:txBody>
          <a:bodyPr/>
          <a:lstStyle/>
          <a:p>
            <a:r>
              <a:rPr lang="fr-FR" dirty="0">
                <a:solidFill>
                  <a:schemeClr val="tx1">
                    <a:lumMod val="95000"/>
                    <a:lumOff val="5000"/>
                  </a:schemeClr>
                </a:solidFill>
              </a:rPr>
              <a:t>Les stratégies</a:t>
            </a:r>
            <a:br>
              <a:rPr lang="fr-FR" dirty="0"/>
            </a:br>
            <a:endParaRPr lang="fr-FR" sz="1600" dirty="0">
              <a:solidFill>
                <a:schemeClr val="accent2">
                  <a:lumMod val="60000"/>
                  <a:lumOff val="40000"/>
                </a:schemeClr>
              </a:solidFill>
            </a:endParaRPr>
          </a:p>
        </p:txBody>
      </p:sp>
      <p:pic>
        <p:nvPicPr>
          <p:cNvPr id="5" name="Image 4">
            <a:extLst>
              <a:ext uri="{FF2B5EF4-FFF2-40B4-BE49-F238E27FC236}">
                <a16:creationId xmlns:a16="http://schemas.microsoft.com/office/drawing/2014/main" id="{DFFC24BF-C459-5741-96E5-DB7736B1AC64}"/>
              </a:ext>
            </a:extLst>
          </p:cNvPr>
          <p:cNvPicPr/>
          <p:nvPr/>
        </p:nvPicPr>
        <p:blipFill>
          <a:blip r:embed="rId2">
            <a:biLevel thresh="25000"/>
            <a:extLst>
              <a:ext uri="{BEBA8EAE-BF5A-486C-A8C5-ECC9F3942E4B}">
                <a14:imgProps xmlns:a14="http://schemas.microsoft.com/office/drawing/2010/main">
                  <a14:imgLayer>
                    <a14:imgEffect>
                      <a14:colorTemperature colorTemp="4700"/>
                    </a14:imgEffect>
                    <a14:imgEffect>
                      <a14:saturation sat="0"/>
                    </a14:imgEffect>
                  </a14:imgLayer>
                </a14:imgProps>
              </a:ext>
              <a:ext uri="{28A0092B-C50C-407E-A947-70E740481C1C}">
                <a14:useLocalDpi xmlns:a14="http://schemas.microsoft.com/office/drawing/2010/main" val="0"/>
              </a:ext>
            </a:extLst>
          </a:blip>
          <a:stretch>
            <a:fillRect/>
          </a:stretch>
        </p:blipFill>
        <p:spPr>
          <a:xfrm>
            <a:off x="8093655" y="3070030"/>
            <a:ext cx="2482937" cy="2893981"/>
          </a:xfrm>
          <a:prstGeom prst="rect">
            <a:avLst/>
          </a:prstGeom>
        </p:spPr>
      </p:pic>
    </p:spTree>
    <p:extLst>
      <p:ext uri="{BB962C8B-B14F-4D97-AF65-F5344CB8AC3E}">
        <p14:creationId xmlns:p14="http://schemas.microsoft.com/office/powerpoint/2010/main" val="207741173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0CC5724-1E7D-4C4C-BA5B-FE62D3926B6E}"/>
              </a:ext>
            </a:extLst>
          </p:cNvPr>
          <p:cNvSpPr>
            <a:spLocks noGrp="1"/>
          </p:cNvSpPr>
          <p:nvPr>
            <p:ph type="title"/>
          </p:nvPr>
        </p:nvSpPr>
        <p:spPr/>
        <p:txBody>
          <a:bodyPr/>
          <a:lstStyle/>
          <a:p>
            <a:r>
              <a:rPr lang="fr-FR" dirty="0">
                <a:solidFill>
                  <a:schemeClr val="tx1">
                    <a:lumMod val="95000"/>
                    <a:lumOff val="5000"/>
                  </a:schemeClr>
                </a:solidFill>
              </a:rPr>
              <a:t>Les stratégies</a:t>
            </a:r>
          </a:p>
        </p:txBody>
      </p:sp>
      <p:sp>
        <p:nvSpPr>
          <p:cNvPr id="3" name="ZoneTexte 2">
            <a:extLst>
              <a:ext uri="{FF2B5EF4-FFF2-40B4-BE49-F238E27FC236}">
                <a16:creationId xmlns:a16="http://schemas.microsoft.com/office/drawing/2014/main" id="{E256E6AA-E3EF-8E49-A315-A4FE393D1B0B}"/>
              </a:ext>
            </a:extLst>
          </p:cNvPr>
          <p:cNvSpPr txBox="1"/>
          <p:nvPr/>
        </p:nvSpPr>
        <p:spPr>
          <a:xfrm>
            <a:off x="3732412" y="1607127"/>
            <a:ext cx="7978466" cy="1477328"/>
          </a:xfrm>
          <a:prstGeom prst="rect">
            <a:avLst/>
          </a:prstGeom>
          <a:noFill/>
        </p:spPr>
        <p:txBody>
          <a:bodyPr wrap="none" rtlCol="0">
            <a:spAutoFit/>
          </a:bodyPr>
          <a:lstStyle/>
          <a:p>
            <a:r>
              <a:rPr lang="fr-FR" sz="3600" dirty="0">
                <a:solidFill>
                  <a:schemeClr val="tx1">
                    <a:lumMod val="95000"/>
                    <a:lumOff val="5000"/>
                  </a:schemeClr>
                </a:solidFill>
              </a:rPr>
              <a:t>Les</a:t>
            </a:r>
            <a:r>
              <a:rPr lang="fr-FR" sz="3600" b="1" dirty="0">
                <a:solidFill>
                  <a:schemeClr val="tx1">
                    <a:lumMod val="95000"/>
                    <a:lumOff val="5000"/>
                  </a:schemeClr>
                </a:solidFill>
              </a:rPr>
              <a:t> générales </a:t>
            </a:r>
            <a:r>
              <a:rPr lang="fr-FR" sz="3600" dirty="0">
                <a:solidFill>
                  <a:schemeClr val="tx1">
                    <a:lumMod val="95000"/>
                    <a:lumOff val="5000"/>
                  </a:schemeClr>
                </a:solidFill>
              </a:rPr>
              <a:t>qui sont applicables </a:t>
            </a:r>
          </a:p>
          <a:p>
            <a:r>
              <a:rPr lang="fr-FR" sz="3600" dirty="0">
                <a:solidFill>
                  <a:schemeClr val="tx1">
                    <a:lumMod val="95000"/>
                    <a:lumOff val="5000"/>
                  </a:schemeClr>
                </a:solidFill>
              </a:rPr>
              <a:t>à différents domaines.</a:t>
            </a:r>
          </a:p>
          <a:p>
            <a:endParaRPr lang="fr-FR" dirty="0"/>
          </a:p>
        </p:txBody>
      </p:sp>
      <p:pic>
        <p:nvPicPr>
          <p:cNvPr id="4" name="Image 3">
            <a:extLst>
              <a:ext uri="{FF2B5EF4-FFF2-40B4-BE49-F238E27FC236}">
                <a16:creationId xmlns:a16="http://schemas.microsoft.com/office/drawing/2014/main" id="{0DB82F34-2CE9-2347-87F6-313D45C9B52A}"/>
              </a:ext>
            </a:extLst>
          </p:cNvPr>
          <p:cNvPicPr/>
          <p:nvPr/>
        </p:nvPicPr>
        <p:blipFill>
          <a:blip r:embed="rId2">
            <a:biLevel thresh="25000"/>
            <a:extLst>
              <a:ext uri="{28A0092B-C50C-407E-A947-70E740481C1C}">
                <a14:useLocalDpi xmlns:a14="http://schemas.microsoft.com/office/drawing/2010/main" val="0"/>
              </a:ext>
            </a:extLst>
          </a:blip>
          <a:stretch>
            <a:fillRect/>
          </a:stretch>
        </p:blipFill>
        <p:spPr>
          <a:xfrm>
            <a:off x="7721645" y="3260233"/>
            <a:ext cx="2948922" cy="2464787"/>
          </a:xfrm>
          <a:prstGeom prst="rect">
            <a:avLst/>
          </a:prstGeom>
        </p:spPr>
      </p:pic>
    </p:spTree>
    <p:extLst>
      <p:ext uri="{BB962C8B-B14F-4D97-AF65-F5344CB8AC3E}">
        <p14:creationId xmlns:p14="http://schemas.microsoft.com/office/powerpoint/2010/main" val="2954320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E3673A3B-1323-C349-94EB-F4C7519B273B}"/>
              </a:ext>
            </a:extLst>
          </p:cNvPr>
          <p:cNvSpPr txBox="1"/>
          <p:nvPr/>
        </p:nvSpPr>
        <p:spPr>
          <a:xfrm>
            <a:off x="3701844" y="1312607"/>
            <a:ext cx="6922088" cy="4370427"/>
          </a:xfrm>
          <a:prstGeom prst="rect">
            <a:avLst/>
          </a:prstGeom>
          <a:noFill/>
        </p:spPr>
        <p:txBody>
          <a:bodyPr wrap="none" rtlCol="0">
            <a:spAutoFit/>
          </a:bodyPr>
          <a:lstStyle/>
          <a:p>
            <a:r>
              <a:rPr lang="fr-FR" sz="3200" dirty="0">
                <a:solidFill>
                  <a:schemeClr val="tx1">
                    <a:lumMod val="95000"/>
                    <a:lumOff val="5000"/>
                  </a:schemeClr>
                </a:solidFill>
              </a:rPr>
              <a:t>Et celles </a:t>
            </a:r>
            <a:r>
              <a:rPr lang="fr-FR" sz="3200" b="1" dirty="0">
                <a:solidFill>
                  <a:schemeClr val="tx1">
                    <a:lumMod val="95000"/>
                    <a:lumOff val="5000"/>
                  </a:schemeClr>
                </a:solidFill>
              </a:rPr>
              <a:t>visuelles</a:t>
            </a:r>
            <a:r>
              <a:rPr lang="fr-FR" sz="3200" dirty="0">
                <a:solidFill>
                  <a:schemeClr val="tx1">
                    <a:lumMod val="95000"/>
                    <a:lumOff val="5000"/>
                  </a:schemeClr>
                </a:solidFill>
              </a:rPr>
              <a:t> </a:t>
            </a:r>
          </a:p>
          <a:p>
            <a:endParaRPr lang="fr-FR" sz="3200" dirty="0">
              <a:solidFill>
                <a:schemeClr val="tx1">
                  <a:lumMod val="95000"/>
                  <a:lumOff val="5000"/>
                </a:schemeClr>
              </a:solidFill>
            </a:endParaRPr>
          </a:p>
          <a:p>
            <a:endParaRPr lang="fr-FR" sz="3200" dirty="0">
              <a:solidFill>
                <a:schemeClr val="tx1">
                  <a:lumMod val="95000"/>
                  <a:lumOff val="5000"/>
                </a:schemeClr>
              </a:solidFill>
            </a:endParaRPr>
          </a:p>
          <a:p>
            <a:r>
              <a:rPr lang="fr-FR" sz="3200" b="1" dirty="0">
                <a:solidFill>
                  <a:schemeClr val="tx1">
                    <a:lumMod val="95000"/>
                    <a:lumOff val="5000"/>
                  </a:schemeClr>
                </a:solidFill>
              </a:rPr>
              <a:t>Quand nous construisons une </a:t>
            </a:r>
          </a:p>
          <a:p>
            <a:r>
              <a:rPr lang="fr-FR" sz="3200" b="1" dirty="0">
                <a:solidFill>
                  <a:schemeClr val="tx1">
                    <a:lumMod val="95000"/>
                    <a:lumOff val="5000"/>
                  </a:schemeClr>
                </a:solidFill>
              </a:rPr>
              <a:t>image dans notre tête.</a:t>
            </a:r>
          </a:p>
          <a:p>
            <a:endParaRPr lang="fr-FR" sz="3200" dirty="0">
              <a:solidFill>
                <a:schemeClr val="tx1">
                  <a:lumMod val="95000"/>
                  <a:lumOff val="5000"/>
                </a:schemeClr>
              </a:solidFill>
            </a:endParaRPr>
          </a:p>
          <a:p>
            <a:r>
              <a:rPr lang="fr-FR" sz="3200" dirty="0">
                <a:solidFill>
                  <a:schemeClr val="tx1">
                    <a:lumMod val="95000"/>
                    <a:lumOff val="5000"/>
                  </a:schemeClr>
                </a:solidFill>
              </a:rPr>
              <a:t>Exemple: l’orthographe d’un mot.</a:t>
            </a:r>
          </a:p>
          <a:p>
            <a:endParaRPr lang="fr-FR" dirty="0"/>
          </a:p>
          <a:p>
            <a:endParaRPr lang="fr-FR" dirty="0"/>
          </a:p>
          <a:p>
            <a:endParaRPr lang="fr-FR" dirty="0"/>
          </a:p>
        </p:txBody>
      </p:sp>
      <p:sp>
        <p:nvSpPr>
          <p:cNvPr id="4" name="Titre 1">
            <a:extLst>
              <a:ext uri="{FF2B5EF4-FFF2-40B4-BE49-F238E27FC236}">
                <a16:creationId xmlns:a16="http://schemas.microsoft.com/office/drawing/2014/main" id="{B5F98CB8-5085-AE4D-BC6B-0E865CC9E1E0}"/>
              </a:ext>
            </a:extLst>
          </p:cNvPr>
          <p:cNvSpPr>
            <a:spLocks noGrp="1"/>
          </p:cNvSpPr>
          <p:nvPr>
            <p:ph type="title"/>
          </p:nvPr>
        </p:nvSpPr>
        <p:spPr>
          <a:xfrm>
            <a:off x="252919" y="1123837"/>
            <a:ext cx="2947482" cy="4601183"/>
          </a:xfrm>
        </p:spPr>
        <p:txBody>
          <a:bodyPr/>
          <a:lstStyle/>
          <a:p>
            <a:r>
              <a:rPr lang="fr-FR" dirty="0">
                <a:solidFill>
                  <a:schemeClr val="tx1">
                    <a:lumMod val="95000"/>
                    <a:lumOff val="5000"/>
                  </a:schemeClr>
                </a:solidFill>
              </a:rPr>
              <a:t>Les stratégies</a:t>
            </a:r>
            <a:br>
              <a:rPr lang="fr-FR" dirty="0"/>
            </a:br>
            <a:endParaRPr lang="fr-FR" sz="1600" dirty="0">
              <a:solidFill>
                <a:schemeClr val="accent2">
                  <a:lumMod val="60000"/>
                  <a:lumOff val="40000"/>
                </a:schemeClr>
              </a:solidFill>
            </a:endParaRPr>
          </a:p>
        </p:txBody>
      </p:sp>
    </p:spTree>
    <p:extLst>
      <p:ext uri="{BB962C8B-B14F-4D97-AF65-F5344CB8AC3E}">
        <p14:creationId xmlns:p14="http://schemas.microsoft.com/office/powerpoint/2010/main" val="62809466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221CC846-C355-1446-AAEB-352659203746}"/>
              </a:ext>
            </a:extLst>
          </p:cNvPr>
          <p:cNvSpPr txBox="1"/>
          <p:nvPr/>
        </p:nvSpPr>
        <p:spPr>
          <a:xfrm>
            <a:off x="3659934" y="1123837"/>
            <a:ext cx="7428637" cy="4524315"/>
          </a:xfrm>
          <a:prstGeom prst="rect">
            <a:avLst/>
          </a:prstGeom>
          <a:noFill/>
        </p:spPr>
        <p:txBody>
          <a:bodyPr wrap="none" rtlCol="0">
            <a:spAutoFit/>
          </a:bodyPr>
          <a:lstStyle/>
          <a:p>
            <a:r>
              <a:rPr lang="fr-FR" sz="3200" dirty="0">
                <a:solidFill>
                  <a:schemeClr val="tx1">
                    <a:lumMod val="95000"/>
                    <a:lumOff val="5000"/>
                  </a:schemeClr>
                </a:solidFill>
              </a:rPr>
              <a:t>Celles </a:t>
            </a:r>
            <a:r>
              <a:rPr lang="fr-FR" sz="3200" b="1" dirty="0">
                <a:solidFill>
                  <a:schemeClr val="tx1">
                    <a:lumMod val="95000"/>
                    <a:lumOff val="5000"/>
                  </a:schemeClr>
                </a:solidFill>
              </a:rPr>
              <a:t>auditives</a:t>
            </a:r>
            <a:r>
              <a:rPr lang="fr-FR" sz="3200" dirty="0">
                <a:solidFill>
                  <a:schemeClr val="tx1">
                    <a:lumMod val="95000"/>
                    <a:lumOff val="5000"/>
                  </a:schemeClr>
                </a:solidFill>
              </a:rPr>
              <a:t> </a:t>
            </a:r>
          </a:p>
          <a:p>
            <a:endParaRPr lang="fr-FR" sz="3200" dirty="0">
              <a:solidFill>
                <a:schemeClr val="tx1">
                  <a:lumMod val="95000"/>
                  <a:lumOff val="5000"/>
                </a:schemeClr>
              </a:solidFill>
            </a:endParaRPr>
          </a:p>
          <a:p>
            <a:endParaRPr lang="fr-FR" sz="3200" b="1" dirty="0">
              <a:solidFill>
                <a:schemeClr val="tx1">
                  <a:lumMod val="95000"/>
                  <a:lumOff val="5000"/>
                </a:schemeClr>
              </a:solidFill>
            </a:endParaRPr>
          </a:p>
          <a:p>
            <a:r>
              <a:rPr lang="fr-FR" sz="3200" b="1" dirty="0">
                <a:solidFill>
                  <a:schemeClr val="tx1">
                    <a:lumMod val="95000"/>
                    <a:lumOff val="5000"/>
                  </a:schemeClr>
                </a:solidFill>
              </a:rPr>
              <a:t>Quand nous répétons mentalement </a:t>
            </a:r>
          </a:p>
          <a:p>
            <a:r>
              <a:rPr lang="fr-FR" sz="3200" b="1" dirty="0">
                <a:solidFill>
                  <a:schemeClr val="tx1">
                    <a:lumMod val="95000"/>
                    <a:lumOff val="5000"/>
                  </a:schemeClr>
                </a:solidFill>
              </a:rPr>
              <a:t>des mots ou une phrase. </a:t>
            </a:r>
          </a:p>
          <a:p>
            <a:endParaRPr lang="fr-FR" sz="3200" dirty="0">
              <a:solidFill>
                <a:schemeClr val="tx1">
                  <a:lumMod val="95000"/>
                  <a:lumOff val="5000"/>
                </a:schemeClr>
              </a:solidFill>
            </a:endParaRPr>
          </a:p>
          <a:p>
            <a:r>
              <a:rPr lang="fr-FR" sz="3200" dirty="0">
                <a:solidFill>
                  <a:schemeClr val="tx1">
                    <a:lumMod val="95000"/>
                    <a:lumOff val="5000"/>
                  </a:schemeClr>
                </a:solidFill>
              </a:rPr>
              <a:t>Exemple:</a:t>
            </a:r>
          </a:p>
          <a:p>
            <a:r>
              <a:rPr lang="fr-FR" sz="3200" dirty="0">
                <a:solidFill>
                  <a:schemeClr val="tx1">
                    <a:lumMod val="95000"/>
                    <a:lumOff val="5000"/>
                  </a:schemeClr>
                </a:solidFill>
              </a:rPr>
              <a:t>Redire les exceptions </a:t>
            </a:r>
          </a:p>
          <a:p>
            <a:r>
              <a:rPr lang="fr-FR" sz="3200" dirty="0">
                <a:solidFill>
                  <a:schemeClr val="tx1">
                    <a:lumMod val="95000"/>
                    <a:lumOff val="5000"/>
                  </a:schemeClr>
                </a:solidFill>
              </a:rPr>
              <a:t>du pluriel des noms finissant par -ou. </a:t>
            </a:r>
          </a:p>
        </p:txBody>
      </p:sp>
      <p:sp>
        <p:nvSpPr>
          <p:cNvPr id="4" name="Titre 1">
            <a:extLst>
              <a:ext uri="{FF2B5EF4-FFF2-40B4-BE49-F238E27FC236}">
                <a16:creationId xmlns:a16="http://schemas.microsoft.com/office/drawing/2014/main" id="{9A659FD6-0B5B-5045-BFFA-5E0CA39273F8}"/>
              </a:ext>
            </a:extLst>
          </p:cNvPr>
          <p:cNvSpPr>
            <a:spLocks noGrp="1"/>
          </p:cNvSpPr>
          <p:nvPr>
            <p:ph type="title"/>
          </p:nvPr>
        </p:nvSpPr>
        <p:spPr>
          <a:xfrm>
            <a:off x="252919" y="1123837"/>
            <a:ext cx="2947482" cy="4601183"/>
          </a:xfrm>
        </p:spPr>
        <p:txBody>
          <a:bodyPr/>
          <a:lstStyle/>
          <a:p>
            <a:r>
              <a:rPr lang="fr-FR" dirty="0">
                <a:solidFill>
                  <a:schemeClr val="tx1">
                    <a:lumMod val="95000"/>
                    <a:lumOff val="5000"/>
                  </a:schemeClr>
                </a:solidFill>
              </a:rPr>
              <a:t>Les stratégies</a:t>
            </a:r>
            <a:br>
              <a:rPr lang="fr-FR" dirty="0"/>
            </a:br>
            <a:endParaRPr lang="fr-FR" sz="1600" dirty="0">
              <a:solidFill>
                <a:schemeClr val="accent2">
                  <a:lumMod val="60000"/>
                  <a:lumOff val="40000"/>
                </a:schemeClr>
              </a:solidFill>
            </a:endParaRPr>
          </a:p>
        </p:txBody>
      </p:sp>
    </p:spTree>
    <p:extLst>
      <p:ext uri="{BB962C8B-B14F-4D97-AF65-F5344CB8AC3E}">
        <p14:creationId xmlns:p14="http://schemas.microsoft.com/office/powerpoint/2010/main" val="312380462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DC5DC754-EE21-7E43-AD3E-7CFDF2E23A23}"/>
              </a:ext>
            </a:extLst>
          </p:cNvPr>
          <p:cNvPicPr/>
          <p:nvPr/>
        </p:nvPicPr>
        <p:blipFill>
          <a:blip r:embed="rId2">
            <a:biLevel thresh="25000"/>
            <a:extLst>
              <a:ext uri="{28A0092B-C50C-407E-A947-70E740481C1C}">
                <a14:useLocalDpi xmlns:a14="http://schemas.microsoft.com/office/drawing/2010/main" val="0"/>
              </a:ext>
            </a:extLst>
          </a:blip>
          <a:stretch>
            <a:fillRect/>
          </a:stretch>
        </p:blipFill>
        <p:spPr>
          <a:xfrm>
            <a:off x="2623393" y="1488972"/>
            <a:ext cx="7082987" cy="3432101"/>
          </a:xfrm>
          <a:prstGeom prst="rect">
            <a:avLst/>
          </a:prstGeom>
        </p:spPr>
      </p:pic>
    </p:spTree>
    <p:extLst>
      <p:ext uri="{BB962C8B-B14F-4D97-AF65-F5344CB8AC3E}">
        <p14:creationId xmlns:p14="http://schemas.microsoft.com/office/powerpoint/2010/main" val="96701907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F608B796-8B5D-1143-A5F8-BD3FEF4796CC}"/>
              </a:ext>
            </a:extLst>
          </p:cNvPr>
          <p:cNvSpPr>
            <a:spLocks noGrp="1"/>
          </p:cNvSpPr>
          <p:nvPr>
            <p:ph idx="1"/>
          </p:nvPr>
        </p:nvSpPr>
        <p:spPr/>
        <p:txBody>
          <a:bodyPr>
            <a:normAutofit lnSpcReduction="10000"/>
          </a:bodyPr>
          <a:lstStyle/>
          <a:p>
            <a:pPr marL="0" indent="0" algn="ctr">
              <a:buNone/>
            </a:pPr>
            <a:r>
              <a:rPr lang="fr-FR" sz="3200" dirty="0">
                <a:solidFill>
                  <a:schemeClr val="tx1">
                    <a:lumMod val="95000"/>
                    <a:lumOff val="5000"/>
                  </a:schemeClr>
                </a:solidFill>
              </a:rPr>
              <a:t>C’est savoir : </a:t>
            </a:r>
          </a:p>
          <a:p>
            <a:pPr marL="0" indent="0" algn="ctr">
              <a:buNone/>
            </a:pPr>
            <a:endParaRPr lang="fr-FR" sz="3200" dirty="0">
              <a:solidFill>
                <a:schemeClr val="tx1">
                  <a:lumMod val="95000"/>
                  <a:lumOff val="5000"/>
                </a:schemeClr>
              </a:solidFill>
            </a:endParaRPr>
          </a:p>
          <a:p>
            <a:pPr marL="0" indent="0">
              <a:buNone/>
            </a:pPr>
            <a:r>
              <a:rPr lang="fr-FR" sz="3200" b="1" dirty="0">
                <a:solidFill>
                  <a:schemeClr val="tx1">
                    <a:lumMod val="95000"/>
                    <a:lumOff val="5000"/>
                  </a:schemeClr>
                </a:solidFill>
              </a:rPr>
              <a:t>Quoi faire ?</a:t>
            </a:r>
          </a:p>
          <a:p>
            <a:pPr marL="0" indent="0">
              <a:buNone/>
            </a:pPr>
            <a:endParaRPr lang="fr-FR" sz="3200" dirty="0">
              <a:solidFill>
                <a:schemeClr val="tx1">
                  <a:lumMod val="95000"/>
                  <a:lumOff val="5000"/>
                </a:schemeClr>
              </a:solidFill>
            </a:endParaRPr>
          </a:p>
          <a:p>
            <a:pPr marL="0" indent="0">
              <a:buNone/>
            </a:pPr>
            <a:r>
              <a:rPr lang="fr-FR" sz="3200" b="1" dirty="0">
                <a:solidFill>
                  <a:schemeClr val="tx1">
                    <a:lumMod val="95000"/>
                    <a:lumOff val="5000"/>
                  </a:schemeClr>
                </a:solidFill>
              </a:rPr>
              <a:t>Pourquoi ? </a:t>
            </a:r>
          </a:p>
          <a:p>
            <a:pPr marL="0" indent="0">
              <a:buNone/>
            </a:pPr>
            <a:endParaRPr lang="fr-FR" sz="3200" b="1" dirty="0">
              <a:solidFill>
                <a:schemeClr val="tx1">
                  <a:lumMod val="95000"/>
                  <a:lumOff val="5000"/>
                </a:schemeClr>
              </a:solidFill>
            </a:endParaRPr>
          </a:p>
          <a:p>
            <a:pPr marL="0" indent="0">
              <a:buNone/>
            </a:pPr>
            <a:r>
              <a:rPr lang="fr-FR" sz="3200" b="1" dirty="0">
                <a:solidFill>
                  <a:schemeClr val="tx1">
                    <a:lumMod val="95000"/>
                    <a:lumOff val="5000"/>
                  </a:schemeClr>
                </a:solidFill>
              </a:rPr>
              <a:t>Quand et où ?</a:t>
            </a:r>
          </a:p>
          <a:p>
            <a:pPr marL="0" indent="0">
              <a:buNone/>
            </a:pPr>
            <a:endParaRPr lang="fr-FR" sz="3200" dirty="0">
              <a:solidFill>
                <a:schemeClr val="tx1">
                  <a:lumMod val="95000"/>
                  <a:lumOff val="5000"/>
                </a:schemeClr>
              </a:solidFill>
            </a:endParaRPr>
          </a:p>
          <a:p>
            <a:pPr marL="0" indent="0">
              <a:buNone/>
            </a:pPr>
            <a:r>
              <a:rPr lang="fr-FR" sz="3200" b="1" dirty="0">
                <a:solidFill>
                  <a:schemeClr val="tx1">
                    <a:lumMod val="95000"/>
                    <a:lumOff val="5000"/>
                  </a:schemeClr>
                </a:solidFill>
              </a:rPr>
              <a:t>Comment ? </a:t>
            </a:r>
            <a:endParaRPr lang="fr-FR" sz="3200" dirty="0">
              <a:solidFill>
                <a:schemeClr val="tx1">
                  <a:lumMod val="95000"/>
                  <a:lumOff val="5000"/>
                </a:schemeClr>
              </a:solidFill>
            </a:endParaRPr>
          </a:p>
          <a:p>
            <a:pPr marL="0" indent="0">
              <a:buNone/>
            </a:pPr>
            <a:endParaRPr lang="fr-FR" dirty="0"/>
          </a:p>
        </p:txBody>
      </p:sp>
      <p:sp>
        <p:nvSpPr>
          <p:cNvPr id="4" name="Titre 1">
            <a:extLst>
              <a:ext uri="{FF2B5EF4-FFF2-40B4-BE49-F238E27FC236}">
                <a16:creationId xmlns:a16="http://schemas.microsoft.com/office/drawing/2014/main" id="{C0830378-E1B1-2341-87B6-52F7C127F0CE}"/>
              </a:ext>
            </a:extLst>
          </p:cNvPr>
          <p:cNvSpPr>
            <a:spLocks noGrp="1"/>
          </p:cNvSpPr>
          <p:nvPr>
            <p:ph type="title"/>
          </p:nvPr>
        </p:nvSpPr>
        <p:spPr/>
        <p:txBody>
          <a:bodyPr/>
          <a:lstStyle/>
          <a:p>
            <a:r>
              <a:rPr lang="fr-FR" dirty="0">
                <a:solidFill>
                  <a:schemeClr val="tx1">
                    <a:lumMod val="95000"/>
                    <a:lumOff val="5000"/>
                  </a:schemeClr>
                </a:solidFill>
              </a:rPr>
              <a:t>Les stratégies</a:t>
            </a:r>
            <a:br>
              <a:rPr lang="fr-FR" dirty="0"/>
            </a:br>
            <a:endParaRPr lang="fr-FR" sz="1600" dirty="0">
              <a:solidFill>
                <a:schemeClr val="accent2">
                  <a:lumMod val="60000"/>
                  <a:lumOff val="40000"/>
                </a:schemeClr>
              </a:solidFill>
            </a:endParaRPr>
          </a:p>
        </p:txBody>
      </p:sp>
    </p:spTree>
    <p:extLst>
      <p:ext uri="{BB962C8B-B14F-4D97-AF65-F5344CB8AC3E}">
        <p14:creationId xmlns:p14="http://schemas.microsoft.com/office/powerpoint/2010/main" val="188376950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7CCF7AAE-A7DE-CE4C-A9B6-E96D1476C667}"/>
              </a:ext>
            </a:extLst>
          </p:cNvPr>
          <p:cNvSpPr txBox="1"/>
          <p:nvPr/>
        </p:nvSpPr>
        <p:spPr>
          <a:xfrm>
            <a:off x="2784763" y="2189019"/>
            <a:ext cx="6670416" cy="2862322"/>
          </a:xfrm>
          <a:prstGeom prst="rect">
            <a:avLst/>
          </a:prstGeom>
          <a:noFill/>
        </p:spPr>
        <p:txBody>
          <a:bodyPr wrap="none" rtlCol="0">
            <a:spAutoFit/>
          </a:bodyPr>
          <a:lstStyle/>
          <a:p>
            <a:pPr algn="ctr"/>
            <a:r>
              <a:rPr lang="fr-FR" sz="3600" dirty="0">
                <a:solidFill>
                  <a:schemeClr val="tx1">
                    <a:lumMod val="95000"/>
                    <a:lumOff val="5000"/>
                  </a:schemeClr>
                </a:solidFill>
              </a:rPr>
              <a:t>C’est bientôt fini, </a:t>
            </a:r>
          </a:p>
          <a:p>
            <a:pPr algn="ctr"/>
            <a:endParaRPr lang="fr-FR" sz="3600" dirty="0">
              <a:solidFill>
                <a:schemeClr val="tx1">
                  <a:lumMod val="95000"/>
                  <a:lumOff val="5000"/>
                </a:schemeClr>
              </a:solidFill>
            </a:endParaRPr>
          </a:p>
          <a:p>
            <a:pPr algn="ctr"/>
            <a:r>
              <a:rPr lang="fr-FR" sz="3600" dirty="0">
                <a:solidFill>
                  <a:schemeClr val="tx1">
                    <a:lumMod val="95000"/>
                    <a:lumOff val="5000"/>
                  </a:schemeClr>
                </a:solidFill>
              </a:rPr>
              <a:t>Il y a encore deux questions. </a:t>
            </a:r>
          </a:p>
          <a:p>
            <a:pPr algn="ctr"/>
            <a:endParaRPr lang="fr-FR" sz="3600" dirty="0">
              <a:solidFill>
                <a:schemeClr val="tx1">
                  <a:lumMod val="95000"/>
                  <a:lumOff val="5000"/>
                </a:schemeClr>
              </a:solidFill>
            </a:endParaRPr>
          </a:p>
          <a:p>
            <a:pPr algn="ctr"/>
            <a:r>
              <a:rPr lang="fr-FR" sz="3600" dirty="0">
                <a:solidFill>
                  <a:schemeClr val="tx1">
                    <a:lumMod val="95000"/>
                    <a:lumOff val="5000"/>
                  </a:schemeClr>
                </a:solidFill>
              </a:rPr>
              <a:t>Fais de ton mieux ; ) </a:t>
            </a:r>
          </a:p>
        </p:txBody>
      </p:sp>
    </p:spTree>
    <p:extLst>
      <p:ext uri="{BB962C8B-B14F-4D97-AF65-F5344CB8AC3E}">
        <p14:creationId xmlns:p14="http://schemas.microsoft.com/office/powerpoint/2010/main" val="386057772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17C5B220-AE23-9641-A51E-6F2277DE0490}"/>
              </a:ext>
            </a:extLst>
          </p:cNvPr>
          <p:cNvSpPr txBox="1"/>
          <p:nvPr/>
        </p:nvSpPr>
        <p:spPr>
          <a:xfrm>
            <a:off x="803564" y="942109"/>
            <a:ext cx="7058343" cy="1200329"/>
          </a:xfrm>
          <a:prstGeom prst="rect">
            <a:avLst/>
          </a:prstGeom>
          <a:noFill/>
        </p:spPr>
        <p:txBody>
          <a:bodyPr wrap="none" rtlCol="0">
            <a:spAutoFit/>
          </a:bodyPr>
          <a:lstStyle/>
          <a:p>
            <a:r>
              <a:rPr lang="fr-FR" sz="3600" dirty="0">
                <a:solidFill>
                  <a:schemeClr val="tx1">
                    <a:lumMod val="95000"/>
                    <a:lumOff val="5000"/>
                  </a:schemeClr>
                </a:solidFill>
              </a:rPr>
              <a:t>1. Est-ce que tu te souviens </a:t>
            </a:r>
          </a:p>
          <a:p>
            <a:r>
              <a:rPr lang="fr-FR" sz="3600" dirty="0">
                <a:solidFill>
                  <a:schemeClr val="tx1">
                    <a:lumMod val="95000"/>
                    <a:lumOff val="5000"/>
                  </a:schemeClr>
                </a:solidFill>
              </a:rPr>
              <a:t>des 4 mots principaux appris ? </a:t>
            </a:r>
          </a:p>
        </p:txBody>
      </p:sp>
      <p:sp>
        <p:nvSpPr>
          <p:cNvPr id="3" name="ZoneTexte 2">
            <a:extLst>
              <a:ext uri="{FF2B5EF4-FFF2-40B4-BE49-F238E27FC236}">
                <a16:creationId xmlns:a16="http://schemas.microsoft.com/office/drawing/2014/main" id="{C8E5DE3A-EC9F-E149-A1EA-1A87175A22EF}"/>
              </a:ext>
            </a:extLst>
          </p:cNvPr>
          <p:cNvSpPr txBox="1"/>
          <p:nvPr/>
        </p:nvSpPr>
        <p:spPr>
          <a:xfrm>
            <a:off x="2147455" y="3532909"/>
            <a:ext cx="9861995" cy="1200329"/>
          </a:xfrm>
          <a:prstGeom prst="rect">
            <a:avLst/>
          </a:prstGeom>
          <a:noFill/>
        </p:spPr>
        <p:txBody>
          <a:bodyPr wrap="none" rtlCol="0">
            <a:spAutoFit/>
          </a:bodyPr>
          <a:lstStyle/>
          <a:p>
            <a:r>
              <a:rPr lang="fr-FR" sz="3600" dirty="0">
                <a:solidFill>
                  <a:schemeClr val="tx1">
                    <a:lumMod val="95000"/>
                    <a:lumOff val="5000"/>
                  </a:schemeClr>
                </a:solidFill>
              </a:rPr>
              <a:t>2. Est-ce que tu te souviens des 3 questions </a:t>
            </a:r>
          </a:p>
          <a:p>
            <a:r>
              <a:rPr lang="fr-FR" sz="3600" dirty="0">
                <a:solidFill>
                  <a:schemeClr val="tx1">
                    <a:lumMod val="95000"/>
                    <a:lumOff val="5000"/>
                  </a:schemeClr>
                </a:solidFill>
              </a:rPr>
              <a:t>en lien avec les stratégies ?  </a:t>
            </a:r>
          </a:p>
        </p:txBody>
      </p:sp>
    </p:spTree>
    <p:extLst>
      <p:ext uri="{BB962C8B-B14F-4D97-AF65-F5344CB8AC3E}">
        <p14:creationId xmlns:p14="http://schemas.microsoft.com/office/powerpoint/2010/main" val="290320689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30F9EE98-90C7-A249-AFE0-69F53742281F}"/>
              </a:ext>
            </a:extLst>
          </p:cNvPr>
          <p:cNvSpPr txBox="1"/>
          <p:nvPr/>
        </p:nvSpPr>
        <p:spPr>
          <a:xfrm>
            <a:off x="3366655" y="1302327"/>
            <a:ext cx="4036682" cy="4247317"/>
          </a:xfrm>
          <a:prstGeom prst="rect">
            <a:avLst/>
          </a:prstGeom>
          <a:noFill/>
        </p:spPr>
        <p:txBody>
          <a:bodyPr wrap="none" rtlCol="0">
            <a:spAutoFit/>
          </a:bodyPr>
          <a:lstStyle/>
          <a:p>
            <a:r>
              <a:rPr lang="fr-FR" sz="3600" dirty="0">
                <a:solidFill>
                  <a:schemeClr val="tx1">
                    <a:lumMod val="95000"/>
                    <a:lumOff val="5000"/>
                  </a:schemeClr>
                </a:solidFill>
              </a:rPr>
              <a:t>1. La cognition</a:t>
            </a:r>
          </a:p>
          <a:p>
            <a:endParaRPr lang="fr-FR" sz="3600" dirty="0">
              <a:solidFill>
                <a:schemeClr val="tx1">
                  <a:lumMod val="95000"/>
                  <a:lumOff val="5000"/>
                </a:schemeClr>
              </a:solidFill>
            </a:endParaRPr>
          </a:p>
          <a:p>
            <a:r>
              <a:rPr lang="fr-FR" sz="3600" dirty="0">
                <a:solidFill>
                  <a:schemeClr val="tx1">
                    <a:lumMod val="95000"/>
                    <a:lumOff val="5000"/>
                  </a:schemeClr>
                </a:solidFill>
              </a:rPr>
              <a:t>	Les processus </a:t>
            </a:r>
          </a:p>
          <a:p>
            <a:endParaRPr lang="fr-FR" sz="3600" dirty="0">
              <a:solidFill>
                <a:schemeClr val="tx1">
                  <a:lumMod val="95000"/>
                  <a:lumOff val="5000"/>
                </a:schemeClr>
              </a:solidFill>
            </a:endParaRPr>
          </a:p>
          <a:p>
            <a:r>
              <a:rPr lang="fr-FR" sz="3600" dirty="0">
                <a:solidFill>
                  <a:schemeClr val="tx1">
                    <a:lumMod val="95000"/>
                    <a:lumOff val="5000"/>
                  </a:schemeClr>
                </a:solidFill>
              </a:rPr>
              <a:t>	Les procédures</a:t>
            </a:r>
          </a:p>
          <a:p>
            <a:endParaRPr lang="fr-FR" sz="3600" dirty="0">
              <a:solidFill>
                <a:schemeClr val="tx1">
                  <a:lumMod val="95000"/>
                  <a:lumOff val="5000"/>
                </a:schemeClr>
              </a:solidFill>
            </a:endParaRPr>
          </a:p>
          <a:p>
            <a:r>
              <a:rPr lang="fr-FR" sz="3600" dirty="0">
                <a:solidFill>
                  <a:schemeClr val="tx1">
                    <a:lumMod val="95000"/>
                    <a:lumOff val="5000"/>
                  </a:schemeClr>
                </a:solidFill>
              </a:rPr>
              <a:t>	Les stratégies</a:t>
            </a:r>
          </a:p>
          <a:p>
            <a:endParaRPr lang="fr-FR" dirty="0"/>
          </a:p>
        </p:txBody>
      </p:sp>
    </p:spTree>
    <p:extLst>
      <p:ext uri="{BB962C8B-B14F-4D97-AF65-F5344CB8AC3E}">
        <p14:creationId xmlns:p14="http://schemas.microsoft.com/office/powerpoint/2010/main" val="344618932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4C61CB73-74BF-2448-A66B-7C4147A8FFB1}"/>
              </a:ext>
            </a:extLst>
          </p:cNvPr>
          <p:cNvSpPr txBox="1"/>
          <p:nvPr/>
        </p:nvSpPr>
        <p:spPr>
          <a:xfrm>
            <a:off x="3768435" y="2064328"/>
            <a:ext cx="5254965" cy="2585323"/>
          </a:xfrm>
          <a:prstGeom prst="rect">
            <a:avLst/>
          </a:prstGeom>
          <a:noFill/>
        </p:spPr>
        <p:txBody>
          <a:bodyPr wrap="none" rtlCol="0">
            <a:spAutoFit/>
          </a:bodyPr>
          <a:lstStyle/>
          <a:p>
            <a:r>
              <a:rPr lang="fr-FR" sz="3600" dirty="0">
                <a:solidFill>
                  <a:schemeClr val="tx1">
                    <a:lumMod val="95000"/>
                    <a:lumOff val="5000"/>
                  </a:schemeClr>
                </a:solidFill>
              </a:rPr>
              <a:t>2.	Quoi faire ?</a:t>
            </a:r>
          </a:p>
          <a:p>
            <a:endParaRPr lang="fr-FR" dirty="0">
              <a:solidFill>
                <a:schemeClr val="tx1">
                  <a:lumMod val="95000"/>
                  <a:lumOff val="5000"/>
                </a:schemeClr>
              </a:solidFill>
            </a:endParaRPr>
          </a:p>
          <a:p>
            <a:r>
              <a:rPr lang="fr-FR" sz="3600" dirty="0">
                <a:solidFill>
                  <a:schemeClr val="tx1">
                    <a:lumMod val="95000"/>
                    <a:lumOff val="5000"/>
                  </a:schemeClr>
                </a:solidFill>
              </a:rPr>
              <a:t>	Pourquoi et quand ?</a:t>
            </a:r>
          </a:p>
          <a:p>
            <a:endParaRPr lang="fr-FR" dirty="0">
              <a:solidFill>
                <a:schemeClr val="tx1">
                  <a:lumMod val="95000"/>
                  <a:lumOff val="5000"/>
                </a:schemeClr>
              </a:solidFill>
            </a:endParaRPr>
          </a:p>
          <a:p>
            <a:r>
              <a:rPr lang="fr-FR" sz="3600" dirty="0">
                <a:solidFill>
                  <a:schemeClr val="tx1">
                    <a:lumMod val="95000"/>
                    <a:lumOff val="5000"/>
                  </a:schemeClr>
                </a:solidFill>
              </a:rPr>
              <a:t>	Comment ? </a:t>
            </a:r>
          </a:p>
          <a:p>
            <a:endParaRPr lang="fr-FR" dirty="0"/>
          </a:p>
        </p:txBody>
      </p:sp>
    </p:spTree>
    <p:extLst>
      <p:ext uri="{BB962C8B-B14F-4D97-AF65-F5344CB8AC3E}">
        <p14:creationId xmlns:p14="http://schemas.microsoft.com/office/powerpoint/2010/main" val="84858280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ulle ronde 1">
            <a:extLst>
              <a:ext uri="{FF2B5EF4-FFF2-40B4-BE49-F238E27FC236}">
                <a16:creationId xmlns:a16="http://schemas.microsoft.com/office/drawing/2014/main" id="{BCA02436-ECFD-534F-B28D-42233E4860E6}"/>
              </a:ext>
            </a:extLst>
          </p:cNvPr>
          <p:cNvSpPr/>
          <p:nvPr/>
        </p:nvSpPr>
        <p:spPr>
          <a:xfrm>
            <a:off x="5389417" y="2351254"/>
            <a:ext cx="5334002" cy="2237879"/>
          </a:xfrm>
          <a:prstGeom prst="wedgeEllipseCallou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fr-FR" sz="3200" dirty="0">
                <a:solidFill>
                  <a:schemeClr val="tx1">
                    <a:lumMod val="95000"/>
                    <a:lumOff val="5000"/>
                  </a:schemeClr>
                </a:solidFill>
              </a:rPr>
              <a:t>MERCI </a:t>
            </a:r>
            <a:r>
              <a:rPr lang="fr-FR" sz="3200" dirty="0">
                <a:solidFill>
                  <a:schemeClr val="tx1">
                    <a:lumMod val="65000"/>
                    <a:lumOff val="35000"/>
                  </a:schemeClr>
                </a:solidFill>
              </a:rPr>
              <a:t>!</a:t>
            </a:r>
          </a:p>
          <a:p>
            <a:pPr algn="ctr"/>
            <a:endParaRPr lang="fr-FR" dirty="0"/>
          </a:p>
        </p:txBody>
      </p:sp>
      <p:sp>
        <p:nvSpPr>
          <p:cNvPr id="6" name="ZoneTexte 5">
            <a:extLst>
              <a:ext uri="{FF2B5EF4-FFF2-40B4-BE49-F238E27FC236}">
                <a16:creationId xmlns:a16="http://schemas.microsoft.com/office/drawing/2014/main" id="{82CB574F-9CB2-2F45-B6A0-2DED65579D0F}"/>
              </a:ext>
            </a:extLst>
          </p:cNvPr>
          <p:cNvSpPr txBox="1"/>
          <p:nvPr/>
        </p:nvSpPr>
        <p:spPr>
          <a:xfrm>
            <a:off x="324174" y="3147027"/>
            <a:ext cx="784189" cy="646331"/>
          </a:xfrm>
          <a:prstGeom prst="rect">
            <a:avLst/>
          </a:prstGeom>
          <a:noFill/>
        </p:spPr>
        <p:txBody>
          <a:bodyPr wrap="none" rtlCol="0">
            <a:spAutoFit/>
          </a:bodyPr>
          <a:lstStyle/>
          <a:p>
            <a:r>
              <a:rPr lang="fr-FR" sz="3600" dirty="0">
                <a:solidFill>
                  <a:schemeClr val="tx1">
                    <a:lumMod val="95000"/>
                    <a:lumOff val="5000"/>
                  </a:schemeClr>
                </a:solidFill>
                <a:latin typeface="Century Gothic" panose="020B0502020202020204" pitchFamily="34" charset="0"/>
              </a:rPr>
              <a:t>Fin</a:t>
            </a:r>
          </a:p>
        </p:txBody>
      </p:sp>
    </p:spTree>
    <p:extLst>
      <p:ext uri="{BB962C8B-B14F-4D97-AF65-F5344CB8AC3E}">
        <p14:creationId xmlns:p14="http://schemas.microsoft.com/office/powerpoint/2010/main" val="1785713718"/>
      </p:ext>
    </p:extLst>
  </p:cSld>
  <p:clrMapOvr>
    <a:masterClrMapping/>
  </p:clrMapOvr>
</p:sld>
</file>

<file path=ppt/theme/theme1.xml><?xml version="1.0" encoding="utf-8"?>
<a:theme xmlns:a="http://schemas.openxmlformats.org/drawingml/2006/main" name="Cadre">
  <a:themeElements>
    <a:clrScheme name="Cadre">
      <a:dk1>
        <a:srgbClr val="000000"/>
      </a:dk1>
      <a:lt1>
        <a:srgbClr val="FFFFFF"/>
      </a:lt1>
      <a:dk2>
        <a:srgbClr val="545454"/>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Century Gothic">
      <a:majorFont>
        <a:latin typeface="Century Gothic" panose="020F030202020403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F03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adre">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20000"/>
                <a:lumMod val="102000"/>
              </a:schemeClr>
            </a:gs>
            <a:gs pos="48000">
              <a:schemeClr val="phClr">
                <a:tint val="98000"/>
                <a:shade val="90000"/>
                <a:satMod val="110000"/>
                <a:lumMod val="103000"/>
              </a:schemeClr>
            </a:gs>
            <a:gs pos="100000">
              <a:schemeClr val="phClr">
                <a:tint val="98000"/>
                <a:shade val="80000"/>
                <a:satMod val="100000"/>
              </a:schemeClr>
            </a:gs>
          </a:gsLst>
          <a:lin ang="5400000" scaled="0"/>
        </a:gradFill>
      </a:bgFillStyleLst>
    </a:fmtScheme>
  </a:themeElements>
  <a:objectDefaults/>
  <a:extraClrSchemeLst/>
  <a:extLst>
    <a:ext uri="{05A4C25C-085E-4340-85A3-A5531E510DB2}">
      <thm15:themeFamily xmlns:thm15="http://schemas.microsoft.com/office/thememl/2012/main" name="Frame" id="{F226E7A2-7162-461C-9490-D27D9DC04E43}" vid="{629A0216-3BBD-45C0-B63F-2683BEA18F60}"/>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037A2B173DFD74E813BDF351F17E8EF" ma:contentTypeVersion="16" ma:contentTypeDescription="Crée un document." ma:contentTypeScope="" ma:versionID="974f2552e9aa1272c144bae8cd193a62">
  <xsd:schema xmlns:xsd="http://www.w3.org/2001/XMLSchema" xmlns:xs="http://www.w3.org/2001/XMLSchema" xmlns:p="http://schemas.microsoft.com/office/2006/metadata/properties" xmlns:ns1="http://schemas.microsoft.com/sharepoint/v3" xmlns:ns2="849655f3-5e7d-4698-a838-8ae5e1cd2393" xmlns:ns3="68fe9138-4154-4e23-8b1c-7270e63d177e" targetNamespace="http://schemas.microsoft.com/office/2006/metadata/properties" ma:root="true" ma:fieldsID="1dc841d744a900daff79a3c23169b0ff" ns1:_="" ns2:_="" ns3:_="">
    <xsd:import namespace="http://schemas.microsoft.com/sharepoint/v3"/>
    <xsd:import namespace="849655f3-5e7d-4698-a838-8ae5e1cd2393"/>
    <xsd:import namespace="68fe9138-4154-4e23-8b1c-7270e63d177e"/>
    <xsd:element name="properties">
      <xsd:complexType>
        <xsd:sequence>
          <xsd:element name="documentManagement">
            <xsd:complexType>
              <xsd:all>
                <xsd:element ref="ns2:_dlc_DocId" minOccurs="0"/>
                <xsd:element ref="ns2:_dlc_DocIdUrl" minOccurs="0"/>
                <xsd:element ref="ns2:_dlc_DocIdPersistId" minOccurs="0"/>
                <xsd:element ref="ns2:TaxCatchAll" minOccurs="0"/>
                <xsd:element ref="ns2:TaxCatchAllLabel" minOccurs="0"/>
                <xsd:element ref="ns2:SharedWithUsers" minOccurs="0"/>
                <xsd:element ref="ns3:DocTypesHTField0" minOccurs="0"/>
                <xsd:element ref="ns3:DocTypesHTField1" minOccurs="0"/>
                <xsd:element ref="ns3:DocTypesHTField2" minOccurs="0"/>
                <xsd:element ref="ns3:DocTypesHTField3" minOccurs="0"/>
                <xsd:element ref="ns1:PublishingStartDate" minOccurs="0"/>
                <xsd:element ref="ns1:PublishingExpirationDate" minOccurs="0"/>
                <xsd:element ref="ns2: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22" nillable="true" ma:displayName="Date de début de planification" ma:description="La colonne de site Date de début de planification est créée par la fonctionnalité de publication. Elle permet de spécifier les date et heure auxquelles cette page apparaîtra la première fois aux visiteurs du site." ma:internalName="PublishingStartDate">
      <xsd:simpleType>
        <xsd:restriction base="dms:Unknown"/>
      </xsd:simpleType>
    </xsd:element>
    <xsd:element name="PublishingExpirationDate" ma:index="23" nillable="true" ma:displayName="Date de fin de planification" ma:description="La colonne de site Date de fin de planification est créée par la fonctionnalité de publication. Elle permet de spécifier les date et heure auxquelles cette page n'apparaîtra plus aux visiteurs du site." ma:internalName="PublishingExpirationDat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849655f3-5e7d-4698-a838-8ae5e1cd2393" elementFormDefault="qualified">
    <xsd:import namespace="http://schemas.microsoft.com/office/2006/documentManagement/types"/>
    <xsd:import namespace="http://schemas.microsoft.com/office/infopath/2007/PartnerControls"/>
    <xsd:element name="_dlc_DocId" ma:index="8" nillable="true" ma:displayName="Valeur d’ID de document" ma:description="Valeur de l’ID de document affecté à cet élément." ma:internalName="_dlc_DocId" ma:readOnly="true">
      <xsd:simpleType>
        <xsd:restriction base="dms:Text"/>
      </xsd:simpleType>
    </xsd:element>
    <xsd:element name="_dlc_DocIdUrl" ma:index="9" nillable="true" ma:displayName="ID de document" ma:description="Lien permanent vers ce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element name="TaxCatchAll" ma:index="11" nillable="true" ma:displayName="Taxonomy Catch All Column" ma:description="" ma:hidden="true" ma:list="{bcebe7f2-6156-484f-9338-a02d5f5a5edf}" ma:internalName="TaxCatchAll" ma:showField="CatchAllData" ma:web="849655f3-5e7d-4698-a838-8ae5e1cd2393">
      <xsd:complexType>
        <xsd:complexContent>
          <xsd:extension base="dms:MultiChoiceLookup">
            <xsd:sequence>
              <xsd:element name="Value" type="dms:Lookup" maxOccurs="unbounded" minOccurs="0" nillable="true"/>
            </xsd:sequence>
          </xsd:extension>
        </xsd:complexContent>
      </xsd:complexType>
    </xsd:element>
    <xsd:element name="TaxCatchAllLabel" ma:index="12" nillable="true" ma:displayName="Taxonomy Catch All Column1" ma:description="" ma:hidden="true" ma:list="{bcebe7f2-6156-484f-9338-a02d5f5a5edf}" ma:internalName="TaxCatchAllLabel" ma:readOnly="true" ma:showField="CatchAllDataLabel" ma:web="849655f3-5e7d-4698-a838-8ae5e1cd2393">
      <xsd:complexType>
        <xsd:complexContent>
          <xsd:extension base="dms:MultiChoiceLookup">
            <xsd:sequence>
              <xsd:element name="Value" type="dms:Lookup" maxOccurs="unbounded" minOccurs="0" nillable="true"/>
            </xsd:sequence>
          </xsd:extension>
        </xsd:complexContent>
      </xsd:complexType>
    </xsd:element>
    <xsd:element name="SharedWithUsers" ma:index="13" nillable="true" ma:displayName="Partagé avec"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4" nillable="true" ma:displayName="Partagé avec dé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68fe9138-4154-4e23-8b1c-7270e63d177e" elementFormDefault="qualified">
    <xsd:import namespace="http://schemas.microsoft.com/office/2006/documentManagement/types"/>
    <xsd:import namespace="http://schemas.microsoft.com/office/infopath/2007/PartnerControls"/>
    <xsd:element name="DocTypesHTField0" ma:index="14" nillable="true" ma:taxonomy="true" ma:internalName="DocTypesHTField0" ma:taxonomyFieldName="Division" ma:displayName="Filière" ma:default="" ma:fieldId="{9bd33840-fc59-4e16-adae-50b676370531}" ma:taxonomyMulti="true" ma:sspId="72f41b62-d50b-44b1-9f8c-76e60d329203" ma:termSetId="b7509379-ab4d-4e8a-b051-787a81ead910" ma:anchorId="00000000-0000-0000-0000-000000000000" ma:open="false" ma:isKeyword="false">
      <xsd:complexType>
        <xsd:sequence>
          <xsd:element ref="pc:Terms" minOccurs="0" maxOccurs="1"/>
        </xsd:sequence>
      </xsd:complexType>
    </xsd:element>
    <xsd:element name="DocTypesHTField1" ma:index="16" nillable="true" ma:taxonomy="true" ma:internalName="DocTypesHTField1" ma:taxonomyFieldName="Cycle" ma:displayName="Groupes" ma:default="" ma:fieldId="{67346cd0-1553-46a0-a42d-e1ef32f15de7}" ma:taxonomyMulti="true" ma:sspId="72f41b62-d50b-44b1-9f8c-76e60d329203" ma:termSetId="fa4cdcd1-9932-4227-90dc-f8a36998e871" ma:anchorId="00000000-0000-0000-0000-000000000000" ma:open="false" ma:isKeyword="false">
      <xsd:complexType>
        <xsd:sequence>
          <xsd:element ref="pc:Terms" minOccurs="0" maxOccurs="1"/>
        </xsd:sequence>
      </xsd:complexType>
    </xsd:element>
    <xsd:element name="DocTypesHTField2" ma:index="18" nillable="true" ma:taxonomy="true" ma:internalName="DocTypesHTField2" ma:taxonomyFieldName="Media" ma:displayName="Classements" ma:default="" ma:fieldId="{66397c7f-9ea9-4e36-9f61-a6a9e7874106}" ma:taxonomyMulti="true" ma:sspId="72f41b62-d50b-44b1-9f8c-76e60d329203" ma:termSetId="9cfecf26-8a3a-476c-8127-366aa5d6083a" ma:anchorId="00000000-0000-0000-0000-000000000000" ma:open="false" ma:isKeyword="false">
      <xsd:complexType>
        <xsd:sequence>
          <xsd:element ref="pc:Terms" minOccurs="0" maxOccurs="1"/>
        </xsd:sequence>
      </xsd:complexType>
    </xsd:element>
    <xsd:element name="DocTypesHTField3" ma:index="20" nillable="true" ma:taxonomy="true" ma:internalName="DocTypesHTField3" ma:taxonomyFieldName="Storage" ma:displayName="Stockage" ma:default="" ma:fieldId="{173ab645-62c6-4a25-810c-a60e0392539c}" ma:taxonomyMulti="true" ma:sspId="72f41b62-d50b-44b1-9f8c-76e60d329203" ma:termSetId="07be2cfb-d03a-45e9-adb9-2befb4ec9b38" ma:anchorId="00000000-0000-0000-0000-000000000000" ma:open="false" ma:isKeyword="false">
      <xsd:complexType>
        <xsd:sequence>
          <xsd:element ref="pc:Terms" minOccurs="0" maxOccurs="1"/>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p:properties xmlns:p="http://schemas.microsoft.com/office/2006/metadata/properties" xmlns:xsi="http://www.w3.org/2001/XMLSchema-instance" xmlns:pc="http://schemas.microsoft.com/office/infopath/2007/PartnerControls">
  <documentManagement>
    <_dlc_DocId xmlns="849655f3-5e7d-4698-a838-8ae5e1cd2393">BEJUNE-1585836169-17477</_dlc_DocId>
    <_dlc_DocIdUrl xmlns="849655f3-5e7d-4698-a838-8ae5e1cd2393">
      <Url>https://extranet.hep-bejune.ch/docs/_layouts/15/DocIdRedir.aspx?ID=BEJUNE-1585836169-17477</Url>
      <Description>BEJUNE-1585836169-17477</Description>
    </_dlc_DocIdUrl>
    <TaxCatchAll xmlns="849655f3-5e7d-4698-a838-8ae5e1cd2393"/>
    <DocTypesHTField2 xmlns="68fe9138-4154-4e23-8b1c-7270e63d177e">
      <Terms xmlns="http://schemas.microsoft.com/office/infopath/2007/PartnerControls"/>
    </DocTypesHTField2>
    <DocTypesHTField3 xmlns="68fe9138-4154-4e23-8b1c-7270e63d177e">
      <Terms xmlns="http://schemas.microsoft.com/office/infopath/2007/PartnerControls"/>
    </DocTypesHTField3>
    <DocTypesHTField0 xmlns="68fe9138-4154-4e23-8b1c-7270e63d177e">
      <Terms xmlns="http://schemas.microsoft.com/office/infopath/2007/PartnerControls"/>
    </DocTypesHTField0>
    <PublishingExpirationDate xmlns="http://schemas.microsoft.com/sharepoint/v3" xsi:nil="true"/>
    <PublishingStartDate xmlns="http://schemas.microsoft.com/sharepoint/v3" xsi:nil="true"/>
    <DocTypesHTField1 xmlns="68fe9138-4154-4e23-8b1c-7270e63d177e">
      <Terms xmlns="http://schemas.microsoft.com/office/infopath/2007/PartnerControls"/>
    </DocTypesHTField1>
  </documentManagement>
</p:properties>
</file>

<file path=customXml/itemProps1.xml><?xml version="1.0" encoding="utf-8"?>
<ds:datastoreItem xmlns:ds="http://schemas.openxmlformats.org/officeDocument/2006/customXml" ds:itemID="{2E917003-AE44-4BDD-9CA2-86C950FD265F}"/>
</file>

<file path=customXml/itemProps2.xml><?xml version="1.0" encoding="utf-8"?>
<ds:datastoreItem xmlns:ds="http://schemas.openxmlformats.org/officeDocument/2006/customXml" ds:itemID="{6E93C15C-6B15-4543-8E8E-B9057B039FA5}"/>
</file>

<file path=customXml/itemProps3.xml><?xml version="1.0" encoding="utf-8"?>
<ds:datastoreItem xmlns:ds="http://schemas.openxmlformats.org/officeDocument/2006/customXml" ds:itemID="{F30A53A8-62C7-4D49-9206-503839E15E05}"/>
</file>

<file path=customXml/itemProps4.xml><?xml version="1.0" encoding="utf-8"?>
<ds:datastoreItem xmlns:ds="http://schemas.openxmlformats.org/officeDocument/2006/customXml" ds:itemID="{2219961B-244F-4B78-944A-76B7B1E4DCCF}"/>
</file>

<file path=docProps/app.xml><?xml version="1.0" encoding="utf-8"?>
<Properties xmlns="http://schemas.openxmlformats.org/officeDocument/2006/extended-properties" xmlns:vt="http://schemas.openxmlformats.org/officeDocument/2006/docPropsVTypes">
  <Template>{0F549C0F-4C84-D446-9ACC-29B3788A83A4}tf10001124</Template>
  <TotalTime>609</TotalTime>
  <Words>660</Words>
  <Application>Microsoft Office PowerPoint</Application>
  <PresentationFormat>Grand écran</PresentationFormat>
  <Paragraphs>179</Paragraphs>
  <Slides>45</Slides>
  <Notes>0</Notes>
  <HiddenSlides>0</HiddenSlides>
  <MMClips>0</MMClips>
  <ScaleCrop>false</ScaleCrop>
  <HeadingPairs>
    <vt:vector size="6" baseType="variant">
      <vt:variant>
        <vt:lpstr>Polices utilisées</vt:lpstr>
      </vt:variant>
      <vt:variant>
        <vt:i4>2</vt:i4>
      </vt:variant>
      <vt:variant>
        <vt:lpstr>Thème</vt:lpstr>
      </vt:variant>
      <vt:variant>
        <vt:i4>1</vt:i4>
      </vt:variant>
      <vt:variant>
        <vt:lpstr>Titres des diapositives</vt:lpstr>
      </vt:variant>
      <vt:variant>
        <vt:i4>45</vt:i4>
      </vt:variant>
    </vt:vector>
  </HeadingPairs>
  <TitlesOfParts>
    <vt:vector size="48" baseType="lpstr">
      <vt:lpstr>Century Gothic</vt:lpstr>
      <vt:lpstr>Wingdings 2</vt:lpstr>
      <vt:lpstr>Cadre</vt:lpstr>
      <vt:lpstr> 4 définitions </vt:lpstr>
      <vt:lpstr>Présentation PowerPoint</vt:lpstr>
      <vt:lpstr>Présentation PowerPoint</vt:lpstr>
      <vt:lpstr>Présentation PowerPoint</vt:lpstr>
      <vt:lpstr>Plan des définitions utiles pour  ESA</vt:lpstr>
      <vt:lpstr>Objectifs</vt:lpstr>
      <vt:lpstr>Présentation PowerPoint</vt:lpstr>
      <vt:lpstr>La cognition </vt:lpstr>
      <vt:lpstr>Présentation PowerPoint</vt:lpstr>
      <vt:lpstr>La cognition</vt:lpstr>
      <vt:lpstr>Présentation PowerPoint</vt:lpstr>
      <vt:lpstr>Présentation PowerPoint</vt:lpstr>
      <vt:lpstr>Présentation PowerPoint</vt:lpstr>
      <vt:lpstr>La cognition</vt:lpstr>
      <vt:lpstr>Présentation PowerPoint</vt:lpstr>
      <vt:lpstr>Présentation PowerPoint</vt:lpstr>
      <vt:lpstr>Présentation PowerPoint</vt:lpstr>
      <vt:lpstr>Présentation PowerPoint</vt:lpstr>
      <vt:lpstr> Les processus cognitifs    </vt:lpstr>
      <vt:lpstr>Les processus cognitifs</vt:lpstr>
      <vt:lpstr>Les processus cognitifs</vt:lpstr>
      <vt:lpstr>Présentation PowerPoint</vt:lpstr>
      <vt:lpstr>Les processus cognitifs</vt:lpstr>
      <vt:lpstr>Les processus cognitifs   </vt:lpstr>
      <vt:lpstr>Les procédures</vt:lpstr>
      <vt:lpstr>Présentation PowerPoint</vt:lpstr>
      <vt:lpstr>Les stratégies</vt:lpstr>
      <vt:lpstr>Les stratégies </vt:lpstr>
      <vt:lpstr>Les stratégies</vt:lpstr>
      <vt:lpstr>Présentation PowerPoint</vt:lpstr>
      <vt:lpstr>Présentation PowerPoint</vt:lpstr>
      <vt:lpstr>Présentation PowerPoint</vt:lpstr>
      <vt:lpstr>Présentation PowerPoint</vt:lpstr>
      <vt:lpstr>Présentation PowerPoint</vt:lpstr>
      <vt:lpstr>Les stratégies </vt:lpstr>
      <vt:lpstr>Les stratégies</vt:lpstr>
      <vt:lpstr>Les stratégies </vt:lpstr>
      <vt:lpstr>Les stratégies </vt:lpstr>
      <vt:lpstr>Présentation PowerPoint</vt:lpstr>
      <vt:lpstr>Les stratégies </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Quelques définitions</dc:title>
  <dc:creator>Utilisateur Microsoft Office</dc:creator>
  <cp:lastModifiedBy>Girard Anaïs</cp:lastModifiedBy>
  <cp:revision>74</cp:revision>
  <dcterms:created xsi:type="dcterms:W3CDTF">2022-07-05T05:51:13Z</dcterms:created>
  <dcterms:modified xsi:type="dcterms:W3CDTF">2025-12-01T15:23:25Z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0x0101004037A2B173DFD74E813BDF351F17E8EF</vt:lpwstr>
  </property>
  <property fmtid="{D5CDD505-2E9C-101B-9397-08002B2CF9AE}" pid="3" name="_dlc_DocIdItemGuid">
    <vt:lpwstr>0da3767f-d8d6-4865-8f01-baefebc557b7</vt:lpwstr>
  </property>
</Properties>
</file>